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682" r:id="rId2"/>
  </p:sldMasterIdLst>
  <p:notesMasterIdLst>
    <p:notesMasterId r:id="rId39"/>
  </p:notesMasterIdLst>
  <p:handoutMasterIdLst>
    <p:handoutMasterId r:id="rId40"/>
  </p:handoutMasterIdLst>
  <p:sldIdLst>
    <p:sldId id="329" r:id="rId3"/>
    <p:sldId id="297" r:id="rId4"/>
    <p:sldId id="303" r:id="rId5"/>
    <p:sldId id="292" r:id="rId6"/>
    <p:sldId id="294" r:id="rId7"/>
    <p:sldId id="323" r:id="rId8"/>
    <p:sldId id="298" r:id="rId9"/>
    <p:sldId id="295" r:id="rId10"/>
    <p:sldId id="296" r:id="rId11"/>
    <p:sldId id="299" r:id="rId12"/>
    <p:sldId id="300" r:id="rId13"/>
    <p:sldId id="302" r:id="rId14"/>
    <p:sldId id="301" r:id="rId15"/>
    <p:sldId id="304" r:id="rId16"/>
    <p:sldId id="306" r:id="rId17"/>
    <p:sldId id="308" r:id="rId18"/>
    <p:sldId id="309" r:id="rId19"/>
    <p:sldId id="307" r:id="rId20"/>
    <p:sldId id="328" r:id="rId21"/>
    <p:sldId id="324" r:id="rId22"/>
    <p:sldId id="325" r:id="rId23"/>
    <p:sldId id="293" r:id="rId24"/>
    <p:sldId id="326" r:id="rId25"/>
    <p:sldId id="327" r:id="rId26"/>
    <p:sldId id="310" r:id="rId27"/>
    <p:sldId id="317" r:id="rId28"/>
    <p:sldId id="318" r:id="rId29"/>
    <p:sldId id="319" r:id="rId30"/>
    <p:sldId id="311" r:id="rId31"/>
    <p:sldId id="314" r:id="rId32"/>
    <p:sldId id="312" r:id="rId33"/>
    <p:sldId id="315" r:id="rId34"/>
    <p:sldId id="316" r:id="rId35"/>
    <p:sldId id="320" r:id="rId36"/>
    <p:sldId id="322" r:id="rId37"/>
    <p:sldId id="321" r:id="rId38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67A962A-055F-4E7A-9C82-64FD4C0C0628}">
          <p14:sldIdLst>
            <p14:sldId id="329"/>
            <p14:sldId id="297"/>
            <p14:sldId id="303"/>
            <p14:sldId id="292"/>
            <p14:sldId id="294"/>
            <p14:sldId id="323"/>
            <p14:sldId id="298"/>
            <p14:sldId id="295"/>
            <p14:sldId id="296"/>
            <p14:sldId id="299"/>
            <p14:sldId id="300"/>
            <p14:sldId id="302"/>
            <p14:sldId id="301"/>
            <p14:sldId id="304"/>
            <p14:sldId id="306"/>
            <p14:sldId id="308"/>
            <p14:sldId id="309"/>
            <p14:sldId id="307"/>
            <p14:sldId id="328"/>
            <p14:sldId id="324"/>
            <p14:sldId id="325"/>
            <p14:sldId id="293"/>
            <p14:sldId id="326"/>
            <p14:sldId id="327"/>
            <p14:sldId id="310"/>
            <p14:sldId id="317"/>
            <p14:sldId id="318"/>
            <p14:sldId id="319"/>
            <p14:sldId id="311"/>
            <p14:sldId id="314"/>
            <p14:sldId id="312"/>
            <p14:sldId id="315"/>
            <p14:sldId id="316"/>
            <p14:sldId id="320"/>
            <p14:sldId id="322"/>
            <p14:sldId id="3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60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BFF"/>
    <a:srgbClr val="00B858"/>
    <a:srgbClr val="0808FF"/>
    <a:srgbClr val="007B00"/>
    <a:srgbClr val="007900"/>
    <a:srgbClr val="0070C0"/>
    <a:srgbClr val="8EC0E3"/>
    <a:srgbClr val="414141"/>
    <a:srgbClr val="CF0000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827" autoAdjust="0"/>
  </p:normalViewPr>
  <p:slideViewPr>
    <p:cSldViewPr snapToGrid="0" snapToObjects="1">
      <p:cViewPr varScale="1">
        <p:scale>
          <a:sx n="114" d="100"/>
          <a:sy n="114" d="100"/>
        </p:scale>
        <p:origin x="1308" y="84"/>
      </p:cViewPr>
      <p:guideLst>
        <p:guide orient="horz" pos="360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7CB1905-1EEB-6545-B5E2-B70E8868255E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261A396-5F67-764F-9A9A-305152EBE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85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F53F6BF-7462-9046-A2B6-90C29244BD27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4B7DBC5-2A13-CA47-B9EE-6017A92B6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686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H=\left( \begin{matrix} H_0 &amp;&amp; H_1 \\ H_1 &amp;&amp; H_0\end{matrix}\right)</a:t>
            </a:r>
          </a:p>
          <a:p>
            <a:r>
              <a:rPr lang="pt-BR" dirty="0" smtClean="0"/>
              <a:t>\Psi_1 = \left(\begin{matrix} 1 \\ 1\end{matrix}\right),</a:t>
            </a:r>
          </a:p>
          <a:p>
            <a:endParaRPr lang="pt-BR" dirty="0" smtClean="0"/>
          </a:p>
          <a:p>
            <a:r>
              <a:rPr lang="pt-BR" dirty="0" smtClean="0"/>
              <a:t>\Psi_2 = \left(\begin{matrix} 1 \\ -1\end{matrix}\right) \\ \\</a:t>
            </a:r>
          </a:p>
          <a:p>
            <a:endParaRPr lang="pt-BR" dirty="0" smtClean="0"/>
          </a:p>
          <a:p>
            <a:r>
              <a:rPr lang="pt-BR" dirty="0" smtClean="0"/>
              <a:t>E_1=H_0+H_1, \; E_2=H_0-H_1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37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H=\left( \begin{matrix} H_0 &amp;&amp; H_1 \\ H_1 &amp;&amp; H_0\end{matrix}\right)</a:t>
            </a:r>
          </a:p>
          <a:p>
            <a:r>
              <a:rPr lang="pt-BR" dirty="0" smtClean="0"/>
              <a:t>\Psi_1 = \left(\begin{matrix} 1 \\ 1\end{matrix}\right),</a:t>
            </a:r>
          </a:p>
          <a:p>
            <a:endParaRPr lang="pt-BR" dirty="0" smtClean="0"/>
          </a:p>
          <a:p>
            <a:r>
              <a:rPr lang="pt-BR" dirty="0" smtClean="0"/>
              <a:t>\Psi_2 = \left(\begin{matrix} 1 \\ -1\end{matrix}\right) \\ \\</a:t>
            </a:r>
          </a:p>
          <a:p>
            <a:endParaRPr lang="pt-BR" dirty="0" smtClean="0"/>
          </a:p>
          <a:p>
            <a:r>
              <a:rPr lang="pt-BR" dirty="0" smtClean="0"/>
              <a:t>E_1=H_0+H_1, \; E_2=H_0-H_1</a:t>
            </a:r>
          </a:p>
          <a:p>
            <a:endParaRPr lang="pt-BR" dirty="0" smtClean="0"/>
          </a:p>
          <a:p>
            <a:r>
              <a:rPr lang="pt-BR" dirty="0" smtClean="0"/>
              <a:t>\Psi(0)=\left(\begin{matrix} 1 \\ 0 \end{matrix}\right) = \Psi_1+\Psi_2 \\ \\</a:t>
            </a:r>
          </a:p>
          <a:p>
            <a:r>
              <a:rPr lang="pt-BR" dirty="0" smtClean="0"/>
              <a:t>\begin{align*}</a:t>
            </a:r>
          </a:p>
          <a:p>
            <a:r>
              <a:rPr lang="pt-BR" dirty="0" smtClean="0"/>
              <a:t>\Psi(t)&amp;=\Psi_1e^{-i(H_0+H_1)t/\hbar}+\Psi_2 e^{-i(H_0-H_1)t/\hbar}\\</a:t>
            </a:r>
          </a:p>
          <a:p>
            <a:r>
              <a:rPr lang="pt-BR" dirty="0" smtClean="0"/>
              <a:t>&amp;=e^{-iH_0t/\hbar}\left(\begin{matrix} \cos{H_1 t/\hbar} \\ i \sin{H_1 t/\hbar}\end{matrix}\right)</a:t>
            </a:r>
          </a:p>
          <a:p>
            <a:r>
              <a:rPr lang="pt-BR" dirty="0" smtClean="0"/>
              <a:t>\end{align*}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78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\left(\begin{array}{c}b_1 \\ b_2 \end{array} \right) = \left(\begin{array}{cc}\</a:t>
            </a:r>
            <a:r>
              <a:rPr lang="en-US" dirty="0" err="1" smtClean="0"/>
              <a:t>beta_a</a:t>
            </a:r>
            <a:r>
              <a:rPr lang="en-US" dirty="0" smtClean="0"/>
              <a:t> &amp; K_{ab} \\ K_{</a:t>
            </a:r>
            <a:r>
              <a:rPr lang="en-US" dirty="0" err="1" smtClean="0"/>
              <a:t>ba</a:t>
            </a:r>
            <a:r>
              <a:rPr lang="en-US" dirty="0" smtClean="0"/>
              <a:t>} &amp; \</a:t>
            </a:r>
            <a:r>
              <a:rPr lang="en-US" dirty="0" err="1" smtClean="0"/>
              <a:t>beta_b</a:t>
            </a:r>
            <a:r>
              <a:rPr lang="en-US" dirty="0" smtClean="0"/>
              <a:t> \end{array} \right )\left(\begin{array}{c} a_1 \\ a_2 \end{array}\right)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2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U=\left(\begin{array}{cc} t &amp; </a:t>
            </a:r>
            <a:r>
              <a:rPr lang="en-US" dirty="0" err="1" smtClean="0"/>
              <a:t>i</a:t>
            </a:r>
            <a:r>
              <a:rPr lang="en-US" dirty="0" smtClean="0"/>
              <a:t>\kappa \\ </a:t>
            </a:r>
            <a:r>
              <a:rPr lang="en-US" dirty="0" err="1" smtClean="0"/>
              <a:t>i</a:t>
            </a:r>
            <a:r>
              <a:rPr lang="en-US" dirty="0" smtClean="0"/>
              <a:t>\kappa^* &amp; t^* \end{array} \right )</a:t>
            </a:r>
          </a:p>
          <a:p>
            <a:endParaRPr lang="en-US" dirty="0" smtClean="0"/>
          </a:p>
          <a:p>
            <a:r>
              <a:rPr lang="en-US" dirty="0" smtClean="0"/>
              <a:t>|t|^2+|\kappa|^2=1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7DBC5-2A13-CA47-B9EE-6017A92B6B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35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97823"/>
            <a:ext cx="8082419" cy="16394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000">
                <a:solidFill>
                  <a:srgbClr val="E09E1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75258"/>
            <a:ext cx="6400800" cy="11135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2D63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0539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120052"/>
            <a:ext cx="7766050" cy="94585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4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202499"/>
            <a:ext cx="7740650" cy="46221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8440420" y="6326236"/>
            <a:ext cx="703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CACBFA4-9F9F-3F42-9348-CEF387879029}" type="slidenum">
              <a:rPr lang="en-US" sz="1200" smtClean="0">
                <a:solidFill>
                  <a:srgbClr val="FFFFFF"/>
                </a:solidFill>
                <a:latin typeface="Lucida Grande"/>
                <a:cs typeface="Lucida Grande"/>
              </a:rPr>
              <a:t>‹#›</a:t>
            </a:fld>
            <a:endParaRPr lang="en-US" sz="1200" dirty="0">
              <a:solidFill>
                <a:srgbClr val="FFFFFF"/>
              </a:solidFill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581303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325" y="2017295"/>
            <a:ext cx="7772400" cy="199657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325" y="1019341"/>
            <a:ext cx="7772400" cy="89568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>
                <a:solidFill>
                  <a:srgbClr val="2D637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281623" y="6326236"/>
            <a:ext cx="703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CACBFA4-9F9F-3F42-9348-CEF387879029}" type="slidenum">
              <a:rPr lang="en-US" sz="1200" smtClean="0">
                <a:solidFill>
                  <a:srgbClr val="FFFFFF"/>
                </a:solidFill>
                <a:latin typeface="Lucida Grande"/>
                <a:cs typeface="Lucida Grande"/>
              </a:rPr>
              <a:t>‹#›</a:t>
            </a:fld>
            <a:endParaRPr lang="en-US" sz="1200" dirty="0">
              <a:solidFill>
                <a:srgbClr val="FFFFFF"/>
              </a:solidFill>
              <a:latin typeface="Lucida Grande"/>
              <a:cs typeface="Lucida Grande"/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2151572" y="6273984"/>
            <a:ext cx="2348159" cy="376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Lucida Grande"/>
                <a:ea typeface="+mn-ea"/>
                <a:cs typeface="Lucida Grand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11/15/13 | </a:t>
            </a: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536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8174"/>
            <a:ext cx="3717925" cy="434653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4175125" y="1528175"/>
            <a:ext cx="3746500" cy="4346531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2D637F"/>
                </a:solidFill>
              </a:defRPr>
            </a:lvl1pPr>
            <a:lvl2pPr>
              <a:defRPr sz="2000">
                <a:solidFill>
                  <a:srgbClr val="2D637F"/>
                </a:solidFill>
              </a:defRPr>
            </a:lvl2pPr>
            <a:lvl3pPr>
              <a:defRPr sz="1800">
                <a:solidFill>
                  <a:srgbClr val="2D637F"/>
                </a:solidFill>
              </a:defRPr>
            </a:lvl3pPr>
            <a:lvl4pPr>
              <a:defRPr sz="1600">
                <a:solidFill>
                  <a:srgbClr val="2D637F"/>
                </a:solidFill>
              </a:defRPr>
            </a:lvl4pPr>
            <a:lvl5pPr>
              <a:defRPr sz="1400">
                <a:solidFill>
                  <a:srgbClr val="2D637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281623" y="6326236"/>
            <a:ext cx="703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CACBFA4-9F9F-3F42-9348-CEF387879029}" type="slidenum">
              <a:rPr lang="en-US" sz="1200" smtClean="0">
                <a:solidFill>
                  <a:srgbClr val="FFFFFF"/>
                </a:solidFill>
                <a:latin typeface="Lucida Grande"/>
                <a:cs typeface="Lucida Grande"/>
              </a:rPr>
              <a:t>‹#›</a:t>
            </a:fld>
            <a:endParaRPr lang="en-US" sz="1200" dirty="0">
              <a:solidFill>
                <a:srgbClr val="FFFFFF"/>
              </a:solidFill>
              <a:latin typeface="Lucida Grande"/>
              <a:cs typeface="Lucida Grande"/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2151572" y="6273984"/>
            <a:ext cx="2348159" cy="376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Lucida Grande"/>
                <a:ea typeface="+mn-ea"/>
                <a:cs typeface="Lucida Grand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11/15/13 | </a:t>
            </a: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9900" y="253402"/>
            <a:ext cx="7766050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3138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729789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000" y="358775"/>
            <a:ext cx="5486400" cy="3371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4296527"/>
            <a:ext cx="5486400" cy="477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4281623" y="6326236"/>
            <a:ext cx="703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CACBFA4-9F9F-3F42-9348-CEF387879029}" type="slidenum">
              <a:rPr lang="en-US" sz="1200" smtClean="0">
                <a:solidFill>
                  <a:srgbClr val="FFFFFF"/>
                </a:solidFill>
                <a:latin typeface="Lucida Grande"/>
                <a:cs typeface="Lucida Grande"/>
              </a:rPr>
              <a:t>‹#›</a:t>
            </a:fld>
            <a:endParaRPr lang="en-US" sz="1200" dirty="0">
              <a:solidFill>
                <a:srgbClr val="FFFFFF"/>
              </a:solidFill>
              <a:latin typeface="Lucida Grande"/>
              <a:cs typeface="Lucida Grande"/>
            </a:endParaRP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2151572" y="6273984"/>
            <a:ext cx="2348159" cy="376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Lucida Grande"/>
                <a:ea typeface="+mn-ea"/>
                <a:cs typeface="Lucida Grand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11/15/13 | </a:t>
            </a: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45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41995"/>
            <a:ext cx="3008313" cy="4049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0" y="1041995"/>
            <a:ext cx="4537075" cy="365700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531651"/>
            <a:ext cx="3008313" cy="31673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316782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E09E1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797031" y="312434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2D637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281623" y="6326236"/>
            <a:ext cx="703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CACBFA4-9F9F-3F42-9348-CEF387879029}" type="slidenum">
              <a:rPr lang="en-US" sz="1200" smtClean="0">
                <a:solidFill>
                  <a:srgbClr val="FFFFFF"/>
                </a:solidFill>
                <a:latin typeface="Lucida Grande"/>
                <a:cs typeface="Lucida Grande"/>
              </a:rPr>
              <a:t>‹#›</a:t>
            </a:fld>
            <a:endParaRPr lang="en-US" sz="1200" dirty="0">
              <a:solidFill>
                <a:srgbClr val="FFFFFF"/>
              </a:solidFill>
              <a:latin typeface="Lucida Grande"/>
              <a:cs typeface="Lucida Grande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2151572" y="6273984"/>
            <a:ext cx="2348159" cy="376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Lucida Grande"/>
                <a:ea typeface="+mn-ea"/>
                <a:cs typeface="Lucida Grand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11/15/13 | </a:t>
            </a: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699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6217" y="2607429"/>
            <a:ext cx="8433468" cy="85499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6217" y="3542633"/>
            <a:ext cx="8433469" cy="6234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68682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4524" y="3832058"/>
            <a:ext cx="8421687" cy="1154363"/>
          </a:xfrm>
          <a:prstGeom prst="rect">
            <a:avLst/>
          </a:prstGeom>
        </p:spPr>
        <p:txBody>
          <a:bodyPr anchor="t"/>
          <a:lstStyle>
            <a:lvl1pPr algn="l">
              <a:defRPr sz="5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523" y="3275263"/>
            <a:ext cx="8421687" cy="5567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4281623" y="6326236"/>
            <a:ext cx="703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CACBFA4-9F9F-3F42-9348-CEF387879029}" type="slidenum">
              <a:rPr lang="en-US" sz="1200" smtClean="0">
                <a:solidFill>
                  <a:srgbClr val="FFFFFF"/>
                </a:solidFill>
                <a:latin typeface="Lucida Grande"/>
                <a:cs typeface="Lucida Grande"/>
              </a:rPr>
              <a:t>‹#›</a:t>
            </a:fld>
            <a:endParaRPr lang="en-US" sz="1200" dirty="0">
              <a:solidFill>
                <a:srgbClr val="FFFFFF"/>
              </a:solidFill>
              <a:latin typeface="Lucida Grande"/>
              <a:cs typeface="Lucida Grande"/>
            </a:endParaRP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2151572" y="6273984"/>
            <a:ext cx="2348159" cy="376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Lucida Grande"/>
                <a:ea typeface="+mn-ea"/>
                <a:cs typeface="Lucida Grand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11/15/13 | </a:t>
            </a: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68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36217" y="3581594"/>
            <a:ext cx="8229600" cy="19128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36217" y="2607429"/>
            <a:ext cx="8433468" cy="85499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4281623" y="6326236"/>
            <a:ext cx="703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CACBFA4-9F9F-3F42-9348-CEF387879029}" type="slidenum">
              <a:rPr lang="en-US" sz="1200" smtClean="0">
                <a:solidFill>
                  <a:srgbClr val="FFFFFF"/>
                </a:solidFill>
                <a:latin typeface="Lucida Grande"/>
                <a:cs typeface="Lucida Grande"/>
              </a:rPr>
              <a:t>‹#›</a:t>
            </a:fld>
            <a:endParaRPr lang="en-US" sz="1200" dirty="0">
              <a:solidFill>
                <a:srgbClr val="FFFFFF"/>
              </a:solidFill>
              <a:latin typeface="Lucida Grande"/>
              <a:cs typeface="Lucida Grande"/>
            </a:endParaRP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2151572" y="6273984"/>
            <a:ext cx="2348159" cy="376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Lucida Grande"/>
                <a:ea typeface="+mn-ea"/>
                <a:cs typeface="Lucida Grand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11/15/13 | </a:t>
            </a: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735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248400"/>
            <a:ext cx="9144000" cy="609599"/>
          </a:xfrm>
          <a:prstGeom prst="rect">
            <a:avLst/>
          </a:prstGeom>
          <a:solidFill>
            <a:srgbClr val="0031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67368" y="53072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5259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Project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8079"/>
            <a:ext cx="8229600" cy="2526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508" y="0"/>
            <a:ext cx="2869492" cy="23795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9" y="6330360"/>
            <a:ext cx="1383552" cy="42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6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81" r:id="rId5"/>
    <p:sldLayoutId id="2147483649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rgbClr val="E09E19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rgbClr val="2D637F"/>
          </a:solidFill>
          <a:latin typeface="Lucida Grande"/>
          <a:ea typeface="+mn-ea"/>
          <a:cs typeface="Lucida Grand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2D637F"/>
          </a:solidFill>
          <a:latin typeface="Lucida Grande"/>
          <a:ea typeface="+mn-ea"/>
          <a:cs typeface="Lucida Grand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2D637F"/>
          </a:solidFill>
          <a:latin typeface="Lucida Grande"/>
          <a:ea typeface="+mn-ea"/>
          <a:cs typeface="Lucida Grand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2D637F"/>
          </a:solidFill>
          <a:latin typeface="Lucida Grande"/>
          <a:ea typeface="+mn-ea"/>
          <a:cs typeface="Lucida Grand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rgbClr val="2D637F"/>
          </a:solidFill>
          <a:latin typeface="Lucida Grande"/>
          <a:ea typeface="+mn-ea"/>
          <a:cs typeface="Lucida Grand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503" y="-979"/>
            <a:ext cx="9170503" cy="6858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68" y="5541909"/>
            <a:ext cx="9170736" cy="13300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48" y="6019295"/>
            <a:ext cx="174567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6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rgbClr val="FFFFFF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rgbClr val="FFFFFF"/>
          </a:solidFill>
          <a:latin typeface="Lucida Grande"/>
          <a:ea typeface="+mn-ea"/>
          <a:cs typeface="Lucida Grand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Lucida Grande"/>
          <a:ea typeface="+mn-ea"/>
          <a:cs typeface="Lucida Grand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FFFFFF"/>
          </a:solidFill>
          <a:latin typeface="Lucida Grande"/>
          <a:ea typeface="+mn-ea"/>
          <a:cs typeface="Lucida Grand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FFFFFF"/>
          </a:solidFill>
          <a:latin typeface="Lucida Grande"/>
          <a:ea typeface="+mn-ea"/>
          <a:cs typeface="Lucida Grand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rgbClr val="FFFFFF"/>
          </a:solidFill>
          <a:latin typeface="Lucida Grande"/>
          <a:ea typeface="+mn-ea"/>
          <a:cs typeface="Lucida Grand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150.png"/><Relationship Id="rId7" Type="http://schemas.openxmlformats.org/officeDocument/2006/relationships/image" Target="../media/image24.png"/><Relationship Id="rId12" Type="http://schemas.openxmlformats.org/officeDocument/2006/relationships/image" Target="../media/image2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3.gif"/><Relationship Id="rId3" Type="http://schemas.openxmlformats.org/officeDocument/2006/relationships/image" Target="../media/image160.png"/><Relationship Id="rId7" Type="http://schemas.openxmlformats.org/officeDocument/2006/relationships/image" Target="../media/image31.png"/><Relationship Id="rId12" Type="http://schemas.openxmlformats.org/officeDocument/2006/relationships/image" Target="../media/image22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21.gif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Relationship Id="rId14" Type="http://schemas.openxmlformats.org/officeDocument/2006/relationships/image" Target="../media/image24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8" Type="http://schemas.openxmlformats.org/officeDocument/2006/relationships/image" Target="../media/image43.gif"/><Relationship Id="rId3" Type="http://schemas.openxmlformats.org/officeDocument/2006/relationships/image" Target="../media/image160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2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29.png"/><Relationship Id="rId5" Type="http://schemas.openxmlformats.org/officeDocument/2006/relationships/image" Target="../media/image38.png"/><Relationship Id="rId15" Type="http://schemas.openxmlformats.org/officeDocument/2006/relationships/image" Target="../media/image41.png"/><Relationship Id="rId10" Type="http://schemas.openxmlformats.org/officeDocument/2006/relationships/image" Target="../media/image34.png"/><Relationship Id="rId19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33.png"/><Relationship Id="rId1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39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osapublishing.org/oe/issue.cfm?volume=23&amp;issue=16" TargetMode="Externa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099" y="1202499"/>
            <a:ext cx="8527176" cy="4622103"/>
          </a:xfrm>
        </p:spPr>
        <p:txBody>
          <a:bodyPr/>
          <a:lstStyle/>
          <a:p>
            <a:r>
              <a:rPr lang="en-US" dirty="0" smtClean="0"/>
              <a:t>Intro to optical modulation</a:t>
            </a:r>
          </a:p>
          <a:p>
            <a:r>
              <a:rPr lang="en-US" dirty="0" smtClean="0"/>
              <a:t>Coupled mode theory</a:t>
            </a:r>
          </a:p>
          <a:p>
            <a:r>
              <a:rPr lang="en-US" dirty="0"/>
              <a:t>R</a:t>
            </a:r>
            <a:r>
              <a:rPr lang="en-US" dirty="0" smtClean="0"/>
              <a:t>ing resonators</a:t>
            </a:r>
          </a:p>
          <a:p>
            <a:r>
              <a:rPr lang="en-US" dirty="0" smtClean="0"/>
              <a:t>Next time: simulation of ring resonator using </a:t>
            </a:r>
            <a:r>
              <a:rPr lang="en-US" dirty="0" err="1" smtClean="0"/>
              <a:t>Lumerical</a:t>
            </a:r>
            <a:r>
              <a:rPr lang="en-US" dirty="0" smtClean="0"/>
              <a:t> DEVICE.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64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 coupling between waveguides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82600" y="1440180"/>
            <a:ext cx="7740650" cy="4384422"/>
          </a:xfrm>
        </p:spPr>
        <p:txBody>
          <a:bodyPr/>
          <a:lstStyle/>
          <a:p>
            <a:r>
              <a:rPr lang="en-US" dirty="0"/>
              <a:t>What happens if I excite the fundamental mode of Waveguide A and place waveguide B nearby?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22120" y="2811780"/>
            <a:ext cx="8519160" cy="32766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22120" y="4324350"/>
            <a:ext cx="8519160" cy="32766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815840" y="3116580"/>
            <a:ext cx="141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Waveguide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15840" y="4652010"/>
            <a:ext cx="140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Waveguide B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21998" y="2981444"/>
            <a:ext cx="75438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4840" y="2611874"/>
            <a:ext cx="868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 in</a:t>
            </a:r>
          </a:p>
        </p:txBody>
      </p:sp>
    </p:spTree>
    <p:extLst>
      <p:ext uri="{BB962C8B-B14F-4D97-AF65-F5344CB8AC3E}">
        <p14:creationId xmlns:p14="http://schemas.microsoft.com/office/powerpoint/2010/main" val="155159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 coupling between waveguides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7" t="26122" r="10480" b="14082"/>
          <a:stretch/>
        </p:blipFill>
        <p:spPr>
          <a:xfrm flipV="1">
            <a:off x="1463039" y="2596240"/>
            <a:ext cx="7680961" cy="22326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22120" y="2779120"/>
            <a:ext cx="8519160" cy="32766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22120" y="4291690"/>
            <a:ext cx="8519160" cy="32766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95300" y="1390278"/>
            <a:ext cx="7740650" cy="4622103"/>
          </a:xfrm>
        </p:spPr>
        <p:txBody>
          <a:bodyPr/>
          <a:lstStyle/>
          <a:p>
            <a:r>
              <a:rPr lang="en-US" dirty="0"/>
              <a:t>The mode in Waveguide A happily travels down the waveguide and does not “feel” the effect of Waveguide B since it is too far away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21998" y="2948784"/>
            <a:ext cx="75438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4840" y="2579214"/>
            <a:ext cx="868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 in</a:t>
            </a:r>
          </a:p>
        </p:txBody>
      </p:sp>
    </p:spTree>
    <p:extLst>
      <p:ext uri="{BB962C8B-B14F-4D97-AF65-F5344CB8AC3E}">
        <p14:creationId xmlns:p14="http://schemas.microsoft.com/office/powerpoint/2010/main" val="211506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315267"/>
            <a:ext cx="7740650" cy="4622103"/>
          </a:xfrm>
        </p:spPr>
        <p:txBody>
          <a:bodyPr/>
          <a:lstStyle/>
          <a:p>
            <a:r>
              <a:rPr lang="en-US" dirty="0"/>
              <a:t>Now, what if waveguide A and waveguide B are placed right next to each other. The fundamental modes of each waveguide are coupled and will form a “</a:t>
            </a:r>
            <a:r>
              <a:rPr lang="en-US" dirty="0" err="1"/>
              <a:t>supermode</a:t>
            </a:r>
            <a:r>
              <a:rPr lang="en-US" dirty="0"/>
              <a:t>”.</a:t>
            </a:r>
          </a:p>
          <a:p>
            <a:r>
              <a:rPr lang="en-US" dirty="0"/>
              <a:t>What if we excite the </a:t>
            </a:r>
            <a:r>
              <a:rPr lang="en-US" dirty="0" err="1"/>
              <a:t>supermode</a:t>
            </a:r>
            <a:r>
              <a:rPr lang="en-US" dirty="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1336018" y="2917897"/>
            <a:ext cx="8519160" cy="32766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36018" y="3298659"/>
            <a:ext cx="8519160" cy="32766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07825" y="2901553"/>
            <a:ext cx="141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Waveguide 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15840" y="3284761"/>
            <a:ext cx="140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Waveguide B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69900" y="3132296"/>
            <a:ext cx="75438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3870" y="2780926"/>
            <a:ext cx="868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 in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69900" y="3471148"/>
            <a:ext cx="75438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 coupling between waveguides</a:t>
            </a:r>
          </a:p>
        </p:txBody>
      </p:sp>
    </p:spTree>
    <p:extLst>
      <p:ext uri="{BB962C8B-B14F-4D97-AF65-F5344CB8AC3E}">
        <p14:creationId xmlns:p14="http://schemas.microsoft.com/office/powerpoint/2010/main" val="296430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t="27874" r="10770" b="34802"/>
          <a:stretch/>
        </p:blipFill>
        <p:spPr>
          <a:xfrm>
            <a:off x="1021081" y="2316481"/>
            <a:ext cx="9837420" cy="2255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 coupling between waveguides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69900" y="1315267"/>
            <a:ext cx="7740650" cy="4622103"/>
          </a:xfrm>
        </p:spPr>
        <p:txBody>
          <a:bodyPr/>
          <a:lstStyle/>
          <a:p>
            <a:r>
              <a:rPr lang="en-US" dirty="0"/>
              <a:t>The “</a:t>
            </a:r>
            <a:r>
              <a:rPr lang="en-US" dirty="0" err="1"/>
              <a:t>supermode</a:t>
            </a:r>
            <a:r>
              <a:rPr lang="en-US" dirty="0"/>
              <a:t>” happily travels down the waveguide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69900" y="3132296"/>
            <a:ext cx="75438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3870" y="2780926"/>
            <a:ext cx="868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 in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36018" y="2917897"/>
            <a:ext cx="8519160" cy="32766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336018" y="3298659"/>
            <a:ext cx="8519160" cy="32766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9900" y="3471148"/>
            <a:ext cx="75438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807825" y="2901553"/>
            <a:ext cx="141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Waveguide 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15840" y="3284761"/>
            <a:ext cx="140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Waveguide B</a:t>
            </a:r>
          </a:p>
        </p:txBody>
      </p:sp>
    </p:spTree>
    <p:extLst>
      <p:ext uri="{BB962C8B-B14F-4D97-AF65-F5344CB8AC3E}">
        <p14:creationId xmlns:p14="http://schemas.microsoft.com/office/powerpoint/2010/main" val="131433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 coupling between waveguides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82600" y="1356360"/>
            <a:ext cx="7740650" cy="4468242"/>
          </a:xfrm>
        </p:spPr>
        <p:txBody>
          <a:bodyPr/>
          <a:lstStyle/>
          <a:p>
            <a:r>
              <a:rPr lang="en-US" dirty="0"/>
              <a:t>Now, what if I excite only one waveguide and then bring both waveguides into close proximity to each other?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64621" y="2963672"/>
            <a:ext cx="673100" cy="1506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49659" y="2548802"/>
            <a:ext cx="868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 in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630" y="2389003"/>
            <a:ext cx="8939083" cy="12581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461" y="3686217"/>
            <a:ext cx="9094572" cy="118563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807825" y="3335893"/>
            <a:ext cx="141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Waveguide 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23460" y="3620041"/>
            <a:ext cx="140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Waveguide B</a:t>
            </a:r>
          </a:p>
        </p:txBody>
      </p:sp>
    </p:spTree>
    <p:extLst>
      <p:ext uri="{BB962C8B-B14F-4D97-AF65-F5344CB8AC3E}">
        <p14:creationId xmlns:p14="http://schemas.microsoft.com/office/powerpoint/2010/main" val="222974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 coupling between waveguides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9" t="35203" r="8734" b="22474"/>
          <a:stretch/>
        </p:blipFill>
        <p:spPr>
          <a:xfrm>
            <a:off x="428327" y="2230253"/>
            <a:ext cx="8702504" cy="2755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630" y="2389003"/>
            <a:ext cx="8939083" cy="12581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461" y="3686217"/>
            <a:ext cx="9094572" cy="1185636"/>
          </a:xfrm>
          <a:prstGeom prst="rect">
            <a:avLst/>
          </a:prstGeom>
        </p:spPr>
      </p:pic>
      <p:sp>
        <p:nvSpPr>
          <p:cNvPr id="6" name="Content Placeholder 15"/>
          <p:cNvSpPr>
            <a:spLocks noGrp="1"/>
          </p:cNvSpPr>
          <p:nvPr>
            <p:ph idx="1"/>
          </p:nvPr>
        </p:nvSpPr>
        <p:spPr>
          <a:xfrm>
            <a:off x="482600" y="1341120"/>
            <a:ext cx="7740650" cy="4483482"/>
          </a:xfrm>
        </p:spPr>
        <p:txBody>
          <a:bodyPr/>
          <a:lstStyle/>
          <a:p>
            <a:r>
              <a:rPr lang="en-US" dirty="0"/>
              <a:t>Energy periodically sloshes back and forth between both waveguides.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7825" y="3335893"/>
            <a:ext cx="141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Waveguide 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23460" y="3620041"/>
            <a:ext cx="140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Waveguide B</a:t>
            </a:r>
          </a:p>
        </p:txBody>
      </p:sp>
    </p:spTree>
    <p:extLst>
      <p:ext uri="{BB962C8B-B14F-4D97-AF65-F5344CB8AC3E}">
        <p14:creationId xmlns:p14="http://schemas.microsoft.com/office/powerpoint/2010/main" val="212538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 coupling between waveguides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6022" y="1752129"/>
            <a:ext cx="228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Power in Waveguide 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7941" y="1752600"/>
            <a:ext cx="227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858"/>
                </a:solidFill>
              </a:rPr>
              <a:t>Power in Waveguide B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203960" y="1943571"/>
            <a:ext cx="51054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58740" y="1935951"/>
            <a:ext cx="510540" cy="0"/>
          </a:xfrm>
          <a:prstGeom prst="line">
            <a:avLst/>
          </a:prstGeom>
          <a:ln>
            <a:solidFill>
              <a:srgbClr val="00B8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20" y="2196392"/>
            <a:ext cx="8465819" cy="348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5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 coupling between waveguides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2600" y="1623060"/>
                <a:ext cx="7740650" cy="4201542"/>
              </a:xfrm>
            </p:spPr>
            <p:txBody>
              <a:bodyPr/>
              <a:lstStyle/>
              <a:p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dirty="0"/>
                  <a:t>, complete coupling of power from Waveguide A to Waveguide B occurs</a:t>
                </a:r>
              </a:p>
              <a:p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, zero coupling of power from Waveguide A to Waveguide B occurs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 is a geometry dependent coupling strength term and has units of inverse length.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2600" y="1623060"/>
                <a:ext cx="7740650" cy="4201542"/>
              </a:xfrm>
              <a:blipFill>
                <a:blip r:embed="rId2"/>
                <a:stretch>
                  <a:fillRect l="-866" t="-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924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55" y="120052"/>
            <a:ext cx="8674100" cy="945859"/>
          </a:xfrm>
        </p:spPr>
        <p:txBody>
          <a:bodyPr>
            <a:noAutofit/>
          </a:bodyPr>
          <a:lstStyle/>
          <a:p>
            <a:r>
              <a:rPr lang="en-US" sz="3600" dirty="0"/>
              <a:t>Mode coupling: Mechanical analogy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470660"/>
            <a:ext cx="7740650" cy="4353942"/>
          </a:xfrm>
        </p:spPr>
        <p:txBody>
          <a:bodyPr/>
          <a:lstStyle/>
          <a:p>
            <a:r>
              <a:rPr lang="en-US" dirty="0"/>
              <a:t>This “sloshing” of energy back and forth between waveguides seems odd but is also observed between other coupled systems including two coupled mechanical pendulums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589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upled Pendulum (minus the bagpipe music)-CjJVBvDNx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235" y="1537708"/>
            <a:ext cx="7561763" cy="425349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2755" y="120052"/>
            <a:ext cx="8674100" cy="945859"/>
          </a:xfrm>
        </p:spPr>
        <p:txBody>
          <a:bodyPr>
            <a:noAutofit/>
          </a:bodyPr>
          <a:lstStyle/>
          <a:p>
            <a:r>
              <a:rPr lang="en-US" sz="3600" dirty="0"/>
              <a:t>Mode coupling: Mechanical analogy</a:t>
            </a:r>
          </a:p>
        </p:txBody>
      </p:sp>
    </p:spTree>
    <p:extLst>
      <p:ext uri="{BB962C8B-B14F-4D97-AF65-F5344CB8AC3E}">
        <p14:creationId xmlns:p14="http://schemas.microsoft.com/office/powerpoint/2010/main" val="298699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 wavelength / channel optical communication</a:t>
            </a:r>
          </a:p>
        </p:txBody>
      </p:sp>
      <p:sp>
        <p:nvSpPr>
          <p:cNvPr id="37" name="Content Placeholder 36"/>
          <p:cNvSpPr>
            <a:spLocks noGrp="1"/>
          </p:cNvSpPr>
          <p:nvPr>
            <p:ph idx="1"/>
          </p:nvPr>
        </p:nvSpPr>
        <p:spPr>
          <a:xfrm>
            <a:off x="482600" y="3446262"/>
            <a:ext cx="7740650" cy="23783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simplest optical communication scheme is single wavelength / channel communication.</a:t>
            </a:r>
          </a:p>
          <a:p>
            <a:r>
              <a:rPr lang="en-US" dirty="0"/>
              <a:t>The light from a single laser (VCSEL, DFB laser, etc.) is electrically-modulated and sent through a single or multimode fiber.</a:t>
            </a:r>
          </a:p>
          <a:p>
            <a:r>
              <a:rPr lang="en-US" dirty="0"/>
              <a:t>The light is detected at the other end of the fiber and converted back into electrical signal.</a:t>
            </a:r>
          </a:p>
        </p:txBody>
      </p:sp>
      <p:sp>
        <p:nvSpPr>
          <p:cNvPr id="4" name="Rectangle 3"/>
          <p:cNvSpPr/>
          <p:nvPr/>
        </p:nvSpPr>
        <p:spPr>
          <a:xfrm>
            <a:off x="529918" y="2068197"/>
            <a:ext cx="643943" cy="4250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4" idx="3"/>
          </p:cNvCxnSpPr>
          <p:nvPr/>
        </p:nvCxnSpPr>
        <p:spPr>
          <a:xfrm>
            <a:off x="1173861" y="2280699"/>
            <a:ext cx="853059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179958" y="1745024"/>
            <a:ext cx="530180" cy="53018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8822" y="2112440"/>
            <a:ext cx="38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Tx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23278" y="2253734"/>
            <a:ext cx="1340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Optical fiber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82182" y="1937517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87002" y="2042633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Rx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69574" y="2024817"/>
            <a:ext cx="643943" cy="4250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031645" y="2058894"/>
            <a:ext cx="643943" cy="4250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2353616" y="2481772"/>
            <a:ext cx="0" cy="54336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790700" y="1702746"/>
            <a:ext cx="118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Modulator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00390" y="2993789"/>
            <a:ext cx="1849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Electrical signal in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2675588" y="2278688"/>
            <a:ext cx="4293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613517" y="2248506"/>
            <a:ext cx="609733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606771" y="1660518"/>
            <a:ext cx="162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Electrical signal</a:t>
            </a:r>
            <a:br>
              <a:rPr lang="en-US" dirty="0"/>
            </a:br>
            <a:r>
              <a:rPr lang="en-US" dirty="0"/>
              <a:t>out</a:t>
            </a:r>
          </a:p>
        </p:txBody>
      </p:sp>
    </p:spTree>
    <p:extLst>
      <p:ext uri="{BB962C8B-B14F-4D97-AF65-F5344CB8AC3E}">
        <p14:creationId xmlns:p14="http://schemas.microsoft.com/office/powerpoint/2010/main" val="97995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67" y="124293"/>
            <a:ext cx="8674100" cy="9458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 coupling: quantum analogy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107" y="2274529"/>
            <a:ext cx="6224814" cy="1124322"/>
          </a:xfrm>
        </p:spPr>
        <p:txBody>
          <a:bodyPr/>
          <a:lstStyle/>
          <a:p>
            <a:r>
              <a:rPr lang="en-US" dirty="0" smtClean="0"/>
              <a:t>H</a:t>
            </a:r>
            <a:r>
              <a:rPr lang="en-US" baseline="-25000" dirty="0" smtClean="0"/>
              <a:t>0</a:t>
            </a:r>
            <a:r>
              <a:rPr lang="en-US" dirty="0" smtClean="0"/>
              <a:t> is the energy in an individual mode</a:t>
            </a:r>
          </a:p>
          <a:p>
            <a:r>
              <a:rPr lang="en-US" dirty="0" smtClean="0"/>
              <a:t>H</a:t>
            </a:r>
            <a:r>
              <a:rPr lang="en-US" baseline="-25000" dirty="0" smtClean="0"/>
              <a:t>1</a:t>
            </a:r>
            <a:r>
              <a:rPr lang="en-US" dirty="0" smtClean="0"/>
              <a:t> is the overlap energy of the two modes</a:t>
            </a:r>
            <a:endParaRPr lang="en-US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542539"/>
            <a:ext cx="1781175" cy="571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65871" y="3401359"/>
            <a:ext cx="167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(“</a:t>
            </a:r>
            <a:r>
              <a:rPr lang="en-US" dirty="0" err="1" smtClean="0"/>
              <a:t>supermodes</a:t>
            </a:r>
            <a:r>
              <a:rPr lang="en-US" dirty="0" smtClean="0"/>
              <a:t>”)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" y="3324138"/>
            <a:ext cx="3019425" cy="9715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9491" y="4343625"/>
            <a:ext cx="1710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E-fields in phase</a:t>
            </a:r>
          </a:p>
          <a:p>
            <a:r>
              <a:rPr lang="en-US" dirty="0" smtClean="0"/>
              <a:t>Constructive</a:t>
            </a:r>
          </a:p>
          <a:p>
            <a:r>
              <a:rPr lang="en-US" dirty="0" smtClean="0"/>
              <a:t>interference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993779" y="4347342"/>
            <a:ext cx="2101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E-fields out of phase</a:t>
            </a:r>
          </a:p>
          <a:p>
            <a:r>
              <a:rPr lang="en-US" dirty="0" smtClean="0"/>
              <a:t>Destructive</a:t>
            </a:r>
          </a:p>
          <a:p>
            <a:r>
              <a:rPr lang="en-US" dirty="0" smtClean="0"/>
              <a:t>interference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443033" y="3879441"/>
            <a:ext cx="1121772" cy="4679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123062" y="3879441"/>
            <a:ext cx="1121772" cy="4679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671321" y="3585825"/>
            <a:ext cx="1341120" cy="752808"/>
          </a:xfrm>
          <a:custGeom>
            <a:avLst/>
            <a:gdLst>
              <a:gd name="connsiteX0" fmla="*/ 0 w 949234"/>
              <a:gd name="connsiteY0" fmla="*/ 752808 h 752808"/>
              <a:gd name="connsiteX1" fmla="*/ 217714 w 949234"/>
              <a:gd name="connsiteY1" fmla="*/ 726682 h 752808"/>
              <a:gd name="connsiteX2" fmla="*/ 435428 w 949234"/>
              <a:gd name="connsiteY2" fmla="*/ 639596 h 752808"/>
              <a:gd name="connsiteX3" fmla="*/ 592183 w 949234"/>
              <a:gd name="connsiteY3" fmla="*/ 508968 h 752808"/>
              <a:gd name="connsiteX4" fmla="*/ 653143 w 949234"/>
              <a:gd name="connsiteY4" fmla="*/ 387048 h 752808"/>
              <a:gd name="connsiteX5" fmla="*/ 714103 w 949234"/>
              <a:gd name="connsiteY5" fmla="*/ 195459 h 752808"/>
              <a:gd name="connsiteX6" fmla="*/ 809897 w 949234"/>
              <a:gd name="connsiteY6" fmla="*/ 56122 h 752808"/>
              <a:gd name="connsiteX7" fmla="*/ 905691 w 949234"/>
              <a:gd name="connsiteY7" fmla="*/ 3870 h 752808"/>
              <a:gd name="connsiteX8" fmla="*/ 949234 w 949234"/>
              <a:gd name="connsiteY8" fmla="*/ 3870 h 75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9234" h="752808">
                <a:moveTo>
                  <a:pt x="0" y="752808"/>
                </a:moveTo>
                <a:cubicBezTo>
                  <a:pt x="72571" y="749179"/>
                  <a:pt x="145143" y="745551"/>
                  <a:pt x="217714" y="726682"/>
                </a:cubicBezTo>
                <a:cubicBezTo>
                  <a:pt x="290285" y="707813"/>
                  <a:pt x="373017" y="675882"/>
                  <a:pt x="435428" y="639596"/>
                </a:cubicBezTo>
                <a:cubicBezTo>
                  <a:pt x="497840" y="603310"/>
                  <a:pt x="555897" y="551059"/>
                  <a:pt x="592183" y="508968"/>
                </a:cubicBezTo>
                <a:cubicBezTo>
                  <a:pt x="628469" y="466877"/>
                  <a:pt x="632823" y="439299"/>
                  <a:pt x="653143" y="387048"/>
                </a:cubicBezTo>
                <a:cubicBezTo>
                  <a:pt x="673463" y="334796"/>
                  <a:pt x="687977" y="250613"/>
                  <a:pt x="714103" y="195459"/>
                </a:cubicBezTo>
                <a:cubicBezTo>
                  <a:pt x="740229" y="140305"/>
                  <a:pt x="777966" y="88053"/>
                  <a:pt x="809897" y="56122"/>
                </a:cubicBezTo>
                <a:cubicBezTo>
                  <a:pt x="841828" y="24191"/>
                  <a:pt x="882468" y="12579"/>
                  <a:pt x="905691" y="3870"/>
                </a:cubicBezTo>
                <a:cubicBezTo>
                  <a:pt x="928914" y="-4839"/>
                  <a:pt x="949234" y="3870"/>
                  <a:pt x="949234" y="3870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 flipH="1">
            <a:off x="6009834" y="3585825"/>
            <a:ext cx="1302452" cy="752808"/>
          </a:xfrm>
          <a:custGeom>
            <a:avLst/>
            <a:gdLst>
              <a:gd name="connsiteX0" fmla="*/ 0 w 949234"/>
              <a:gd name="connsiteY0" fmla="*/ 752808 h 752808"/>
              <a:gd name="connsiteX1" fmla="*/ 217714 w 949234"/>
              <a:gd name="connsiteY1" fmla="*/ 726682 h 752808"/>
              <a:gd name="connsiteX2" fmla="*/ 435428 w 949234"/>
              <a:gd name="connsiteY2" fmla="*/ 639596 h 752808"/>
              <a:gd name="connsiteX3" fmla="*/ 592183 w 949234"/>
              <a:gd name="connsiteY3" fmla="*/ 508968 h 752808"/>
              <a:gd name="connsiteX4" fmla="*/ 653143 w 949234"/>
              <a:gd name="connsiteY4" fmla="*/ 387048 h 752808"/>
              <a:gd name="connsiteX5" fmla="*/ 714103 w 949234"/>
              <a:gd name="connsiteY5" fmla="*/ 195459 h 752808"/>
              <a:gd name="connsiteX6" fmla="*/ 809897 w 949234"/>
              <a:gd name="connsiteY6" fmla="*/ 56122 h 752808"/>
              <a:gd name="connsiteX7" fmla="*/ 905691 w 949234"/>
              <a:gd name="connsiteY7" fmla="*/ 3870 h 752808"/>
              <a:gd name="connsiteX8" fmla="*/ 949234 w 949234"/>
              <a:gd name="connsiteY8" fmla="*/ 3870 h 75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9234" h="752808">
                <a:moveTo>
                  <a:pt x="0" y="752808"/>
                </a:moveTo>
                <a:cubicBezTo>
                  <a:pt x="72571" y="749179"/>
                  <a:pt x="145143" y="745551"/>
                  <a:pt x="217714" y="726682"/>
                </a:cubicBezTo>
                <a:cubicBezTo>
                  <a:pt x="290285" y="707813"/>
                  <a:pt x="373017" y="675882"/>
                  <a:pt x="435428" y="639596"/>
                </a:cubicBezTo>
                <a:cubicBezTo>
                  <a:pt x="497840" y="603310"/>
                  <a:pt x="555897" y="551059"/>
                  <a:pt x="592183" y="508968"/>
                </a:cubicBezTo>
                <a:cubicBezTo>
                  <a:pt x="628469" y="466877"/>
                  <a:pt x="632823" y="439299"/>
                  <a:pt x="653143" y="387048"/>
                </a:cubicBezTo>
                <a:cubicBezTo>
                  <a:pt x="673463" y="334796"/>
                  <a:pt x="687977" y="250613"/>
                  <a:pt x="714103" y="195459"/>
                </a:cubicBezTo>
                <a:cubicBezTo>
                  <a:pt x="740229" y="140305"/>
                  <a:pt x="777966" y="88053"/>
                  <a:pt x="809897" y="56122"/>
                </a:cubicBezTo>
                <a:cubicBezTo>
                  <a:pt x="841828" y="24191"/>
                  <a:pt x="882468" y="12579"/>
                  <a:pt x="905691" y="3870"/>
                </a:cubicBezTo>
                <a:cubicBezTo>
                  <a:pt x="928914" y="-4839"/>
                  <a:pt x="949234" y="3870"/>
                  <a:pt x="949234" y="3870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6365138" y="3590180"/>
            <a:ext cx="1341120" cy="752808"/>
          </a:xfrm>
          <a:custGeom>
            <a:avLst/>
            <a:gdLst>
              <a:gd name="connsiteX0" fmla="*/ 0 w 949234"/>
              <a:gd name="connsiteY0" fmla="*/ 752808 h 752808"/>
              <a:gd name="connsiteX1" fmla="*/ 217714 w 949234"/>
              <a:gd name="connsiteY1" fmla="*/ 726682 h 752808"/>
              <a:gd name="connsiteX2" fmla="*/ 435428 w 949234"/>
              <a:gd name="connsiteY2" fmla="*/ 639596 h 752808"/>
              <a:gd name="connsiteX3" fmla="*/ 592183 w 949234"/>
              <a:gd name="connsiteY3" fmla="*/ 508968 h 752808"/>
              <a:gd name="connsiteX4" fmla="*/ 653143 w 949234"/>
              <a:gd name="connsiteY4" fmla="*/ 387048 h 752808"/>
              <a:gd name="connsiteX5" fmla="*/ 714103 w 949234"/>
              <a:gd name="connsiteY5" fmla="*/ 195459 h 752808"/>
              <a:gd name="connsiteX6" fmla="*/ 809897 w 949234"/>
              <a:gd name="connsiteY6" fmla="*/ 56122 h 752808"/>
              <a:gd name="connsiteX7" fmla="*/ 905691 w 949234"/>
              <a:gd name="connsiteY7" fmla="*/ 3870 h 752808"/>
              <a:gd name="connsiteX8" fmla="*/ 949234 w 949234"/>
              <a:gd name="connsiteY8" fmla="*/ 3870 h 75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9234" h="752808">
                <a:moveTo>
                  <a:pt x="0" y="752808"/>
                </a:moveTo>
                <a:cubicBezTo>
                  <a:pt x="72571" y="749179"/>
                  <a:pt x="145143" y="745551"/>
                  <a:pt x="217714" y="726682"/>
                </a:cubicBezTo>
                <a:cubicBezTo>
                  <a:pt x="290285" y="707813"/>
                  <a:pt x="373017" y="675882"/>
                  <a:pt x="435428" y="639596"/>
                </a:cubicBezTo>
                <a:cubicBezTo>
                  <a:pt x="497840" y="603310"/>
                  <a:pt x="555897" y="551059"/>
                  <a:pt x="592183" y="508968"/>
                </a:cubicBezTo>
                <a:cubicBezTo>
                  <a:pt x="628469" y="466877"/>
                  <a:pt x="632823" y="439299"/>
                  <a:pt x="653143" y="387048"/>
                </a:cubicBezTo>
                <a:cubicBezTo>
                  <a:pt x="673463" y="334796"/>
                  <a:pt x="687977" y="250613"/>
                  <a:pt x="714103" y="195459"/>
                </a:cubicBezTo>
                <a:cubicBezTo>
                  <a:pt x="740229" y="140305"/>
                  <a:pt x="777966" y="88053"/>
                  <a:pt x="809897" y="56122"/>
                </a:cubicBezTo>
                <a:cubicBezTo>
                  <a:pt x="841828" y="24191"/>
                  <a:pt x="882468" y="12579"/>
                  <a:pt x="905691" y="3870"/>
                </a:cubicBezTo>
                <a:cubicBezTo>
                  <a:pt x="928914" y="-4839"/>
                  <a:pt x="949234" y="3870"/>
                  <a:pt x="949234" y="3870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 flipH="1">
            <a:off x="7703651" y="3590180"/>
            <a:ext cx="1302452" cy="752808"/>
          </a:xfrm>
          <a:custGeom>
            <a:avLst/>
            <a:gdLst>
              <a:gd name="connsiteX0" fmla="*/ 0 w 949234"/>
              <a:gd name="connsiteY0" fmla="*/ 752808 h 752808"/>
              <a:gd name="connsiteX1" fmla="*/ 217714 w 949234"/>
              <a:gd name="connsiteY1" fmla="*/ 726682 h 752808"/>
              <a:gd name="connsiteX2" fmla="*/ 435428 w 949234"/>
              <a:gd name="connsiteY2" fmla="*/ 639596 h 752808"/>
              <a:gd name="connsiteX3" fmla="*/ 592183 w 949234"/>
              <a:gd name="connsiteY3" fmla="*/ 508968 h 752808"/>
              <a:gd name="connsiteX4" fmla="*/ 653143 w 949234"/>
              <a:gd name="connsiteY4" fmla="*/ 387048 h 752808"/>
              <a:gd name="connsiteX5" fmla="*/ 714103 w 949234"/>
              <a:gd name="connsiteY5" fmla="*/ 195459 h 752808"/>
              <a:gd name="connsiteX6" fmla="*/ 809897 w 949234"/>
              <a:gd name="connsiteY6" fmla="*/ 56122 h 752808"/>
              <a:gd name="connsiteX7" fmla="*/ 905691 w 949234"/>
              <a:gd name="connsiteY7" fmla="*/ 3870 h 752808"/>
              <a:gd name="connsiteX8" fmla="*/ 949234 w 949234"/>
              <a:gd name="connsiteY8" fmla="*/ 3870 h 75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9234" h="752808">
                <a:moveTo>
                  <a:pt x="0" y="752808"/>
                </a:moveTo>
                <a:cubicBezTo>
                  <a:pt x="72571" y="749179"/>
                  <a:pt x="145143" y="745551"/>
                  <a:pt x="217714" y="726682"/>
                </a:cubicBezTo>
                <a:cubicBezTo>
                  <a:pt x="290285" y="707813"/>
                  <a:pt x="373017" y="675882"/>
                  <a:pt x="435428" y="639596"/>
                </a:cubicBezTo>
                <a:cubicBezTo>
                  <a:pt x="497840" y="603310"/>
                  <a:pt x="555897" y="551059"/>
                  <a:pt x="592183" y="508968"/>
                </a:cubicBezTo>
                <a:cubicBezTo>
                  <a:pt x="628469" y="466877"/>
                  <a:pt x="632823" y="439299"/>
                  <a:pt x="653143" y="387048"/>
                </a:cubicBezTo>
                <a:cubicBezTo>
                  <a:pt x="673463" y="334796"/>
                  <a:pt x="687977" y="250613"/>
                  <a:pt x="714103" y="195459"/>
                </a:cubicBezTo>
                <a:cubicBezTo>
                  <a:pt x="740229" y="140305"/>
                  <a:pt x="777966" y="88053"/>
                  <a:pt x="809897" y="56122"/>
                </a:cubicBezTo>
                <a:cubicBezTo>
                  <a:pt x="841828" y="24191"/>
                  <a:pt x="882468" y="12579"/>
                  <a:pt x="905691" y="3870"/>
                </a:cubicBezTo>
                <a:cubicBezTo>
                  <a:pt x="928914" y="-4839"/>
                  <a:pt x="949234" y="3870"/>
                  <a:pt x="949234" y="3870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440674" y="4959272"/>
            <a:ext cx="1121772" cy="4679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120703" y="4959272"/>
            <a:ext cx="1121772" cy="4679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668962" y="4665656"/>
            <a:ext cx="1341120" cy="752808"/>
          </a:xfrm>
          <a:custGeom>
            <a:avLst/>
            <a:gdLst>
              <a:gd name="connsiteX0" fmla="*/ 0 w 949234"/>
              <a:gd name="connsiteY0" fmla="*/ 752808 h 752808"/>
              <a:gd name="connsiteX1" fmla="*/ 217714 w 949234"/>
              <a:gd name="connsiteY1" fmla="*/ 726682 h 752808"/>
              <a:gd name="connsiteX2" fmla="*/ 435428 w 949234"/>
              <a:gd name="connsiteY2" fmla="*/ 639596 h 752808"/>
              <a:gd name="connsiteX3" fmla="*/ 592183 w 949234"/>
              <a:gd name="connsiteY3" fmla="*/ 508968 h 752808"/>
              <a:gd name="connsiteX4" fmla="*/ 653143 w 949234"/>
              <a:gd name="connsiteY4" fmla="*/ 387048 h 752808"/>
              <a:gd name="connsiteX5" fmla="*/ 714103 w 949234"/>
              <a:gd name="connsiteY5" fmla="*/ 195459 h 752808"/>
              <a:gd name="connsiteX6" fmla="*/ 809897 w 949234"/>
              <a:gd name="connsiteY6" fmla="*/ 56122 h 752808"/>
              <a:gd name="connsiteX7" fmla="*/ 905691 w 949234"/>
              <a:gd name="connsiteY7" fmla="*/ 3870 h 752808"/>
              <a:gd name="connsiteX8" fmla="*/ 949234 w 949234"/>
              <a:gd name="connsiteY8" fmla="*/ 3870 h 75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9234" h="752808">
                <a:moveTo>
                  <a:pt x="0" y="752808"/>
                </a:moveTo>
                <a:cubicBezTo>
                  <a:pt x="72571" y="749179"/>
                  <a:pt x="145143" y="745551"/>
                  <a:pt x="217714" y="726682"/>
                </a:cubicBezTo>
                <a:cubicBezTo>
                  <a:pt x="290285" y="707813"/>
                  <a:pt x="373017" y="675882"/>
                  <a:pt x="435428" y="639596"/>
                </a:cubicBezTo>
                <a:cubicBezTo>
                  <a:pt x="497840" y="603310"/>
                  <a:pt x="555897" y="551059"/>
                  <a:pt x="592183" y="508968"/>
                </a:cubicBezTo>
                <a:cubicBezTo>
                  <a:pt x="628469" y="466877"/>
                  <a:pt x="632823" y="439299"/>
                  <a:pt x="653143" y="387048"/>
                </a:cubicBezTo>
                <a:cubicBezTo>
                  <a:pt x="673463" y="334796"/>
                  <a:pt x="687977" y="250613"/>
                  <a:pt x="714103" y="195459"/>
                </a:cubicBezTo>
                <a:cubicBezTo>
                  <a:pt x="740229" y="140305"/>
                  <a:pt x="777966" y="88053"/>
                  <a:pt x="809897" y="56122"/>
                </a:cubicBezTo>
                <a:cubicBezTo>
                  <a:pt x="841828" y="24191"/>
                  <a:pt x="882468" y="12579"/>
                  <a:pt x="905691" y="3870"/>
                </a:cubicBezTo>
                <a:cubicBezTo>
                  <a:pt x="928914" y="-4839"/>
                  <a:pt x="949234" y="3870"/>
                  <a:pt x="949234" y="3870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 flipH="1">
            <a:off x="6007475" y="4665656"/>
            <a:ext cx="1302452" cy="752808"/>
          </a:xfrm>
          <a:custGeom>
            <a:avLst/>
            <a:gdLst>
              <a:gd name="connsiteX0" fmla="*/ 0 w 949234"/>
              <a:gd name="connsiteY0" fmla="*/ 752808 h 752808"/>
              <a:gd name="connsiteX1" fmla="*/ 217714 w 949234"/>
              <a:gd name="connsiteY1" fmla="*/ 726682 h 752808"/>
              <a:gd name="connsiteX2" fmla="*/ 435428 w 949234"/>
              <a:gd name="connsiteY2" fmla="*/ 639596 h 752808"/>
              <a:gd name="connsiteX3" fmla="*/ 592183 w 949234"/>
              <a:gd name="connsiteY3" fmla="*/ 508968 h 752808"/>
              <a:gd name="connsiteX4" fmla="*/ 653143 w 949234"/>
              <a:gd name="connsiteY4" fmla="*/ 387048 h 752808"/>
              <a:gd name="connsiteX5" fmla="*/ 714103 w 949234"/>
              <a:gd name="connsiteY5" fmla="*/ 195459 h 752808"/>
              <a:gd name="connsiteX6" fmla="*/ 809897 w 949234"/>
              <a:gd name="connsiteY6" fmla="*/ 56122 h 752808"/>
              <a:gd name="connsiteX7" fmla="*/ 905691 w 949234"/>
              <a:gd name="connsiteY7" fmla="*/ 3870 h 752808"/>
              <a:gd name="connsiteX8" fmla="*/ 949234 w 949234"/>
              <a:gd name="connsiteY8" fmla="*/ 3870 h 75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9234" h="752808">
                <a:moveTo>
                  <a:pt x="0" y="752808"/>
                </a:moveTo>
                <a:cubicBezTo>
                  <a:pt x="72571" y="749179"/>
                  <a:pt x="145143" y="745551"/>
                  <a:pt x="217714" y="726682"/>
                </a:cubicBezTo>
                <a:cubicBezTo>
                  <a:pt x="290285" y="707813"/>
                  <a:pt x="373017" y="675882"/>
                  <a:pt x="435428" y="639596"/>
                </a:cubicBezTo>
                <a:cubicBezTo>
                  <a:pt x="497840" y="603310"/>
                  <a:pt x="555897" y="551059"/>
                  <a:pt x="592183" y="508968"/>
                </a:cubicBezTo>
                <a:cubicBezTo>
                  <a:pt x="628469" y="466877"/>
                  <a:pt x="632823" y="439299"/>
                  <a:pt x="653143" y="387048"/>
                </a:cubicBezTo>
                <a:cubicBezTo>
                  <a:pt x="673463" y="334796"/>
                  <a:pt x="687977" y="250613"/>
                  <a:pt x="714103" y="195459"/>
                </a:cubicBezTo>
                <a:cubicBezTo>
                  <a:pt x="740229" y="140305"/>
                  <a:pt x="777966" y="88053"/>
                  <a:pt x="809897" y="56122"/>
                </a:cubicBezTo>
                <a:cubicBezTo>
                  <a:pt x="841828" y="24191"/>
                  <a:pt x="882468" y="12579"/>
                  <a:pt x="905691" y="3870"/>
                </a:cubicBezTo>
                <a:cubicBezTo>
                  <a:pt x="928914" y="-4839"/>
                  <a:pt x="949234" y="3870"/>
                  <a:pt x="949234" y="3870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 31"/>
          <p:cNvSpPr/>
          <p:nvPr/>
        </p:nvSpPr>
        <p:spPr>
          <a:xfrm flipV="1">
            <a:off x="6351712" y="5403034"/>
            <a:ext cx="1341120" cy="752808"/>
          </a:xfrm>
          <a:custGeom>
            <a:avLst/>
            <a:gdLst>
              <a:gd name="connsiteX0" fmla="*/ 0 w 949234"/>
              <a:gd name="connsiteY0" fmla="*/ 752808 h 752808"/>
              <a:gd name="connsiteX1" fmla="*/ 217714 w 949234"/>
              <a:gd name="connsiteY1" fmla="*/ 726682 h 752808"/>
              <a:gd name="connsiteX2" fmla="*/ 435428 w 949234"/>
              <a:gd name="connsiteY2" fmla="*/ 639596 h 752808"/>
              <a:gd name="connsiteX3" fmla="*/ 592183 w 949234"/>
              <a:gd name="connsiteY3" fmla="*/ 508968 h 752808"/>
              <a:gd name="connsiteX4" fmla="*/ 653143 w 949234"/>
              <a:gd name="connsiteY4" fmla="*/ 387048 h 752808"/>
              <a:gd name="connsiteX5" fmla="*/ 714103 w 949234"/>
              <a:gd name="connsiteY5" fmla="*/ 195459 h 752808"/>
              <a:gd name="connsiteX6" fmla="*/ 809897 w 949234"/>
              <a:gd name="connsiteY6" fmla="*/ 56122 h 752808"/>
              <a:gd name="connsiteX7" fmla="*/ 905691 w 949234"/>
              <a:gd name="connsiteY7" fmla="*/ 3870 h 752808"/>
              <a:gd name="connsiteX8" fmla="*/ 949234 w 949234"/>
              <a:gd name="connsiteY8" fmla="*/ 3870 h 75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9234" h="752808">
                <a:moveTo>
                  <a:pt x="0" y="752808"/>
                </a:moveTo>
                <a:cubicBezTo>
                  <a:pt x="72571" y="749179"/>
                  <a:pt x="145143" y="745551"/>
                  <a:pt x="217714" y="726682"/>
                </a:cubicBezTo>
                <a:cubicBezTo>
                  <a:pt x="290285" y="707813"/>
                  <a:pt x="373017" y="675882"/>
                  <a:pt x="435428" y="639596"/>
                </a:cubicBezTo>
                <a:cubicBezTo>
                  <a:pt x="497840" y="603310"/>
                  <a:pt x="555897" y="551059"/>
                  <a:pt x="592183" y="508968"/>
                </a:cubicBezTo>
                <a:cubicBezTo>
                  <a:pt x="628469" y="466877"/>
                  <a:pt x="632823" y="439299"/>
                  <a:pt x="653143" y="387048"/>
                </a:cubicBezTo>
                <a:cubicBezTo>
                  <a:pt x="673463" y="334796"/>
                  <a:pt x="687977" y="250613"/>
                  <a:pt x="714103" y="195459"/>
                </a:cubicBezTo>
                <a:cubicBezTo>
                  <a:pt x="740229" y="140305"/>
                  <a:pt x="777966" y="88053"/>
                  <a:pt x="809897" y="56122"/>
                </a:cubicBezTo>
                <a:cubicBezTo>
                  <a:pt x="841828" y="24191"/>
                  <a:pt x="882468" y="12579"/>
                  <a:pt x="905691" y="3870"/>
                </a:cubicBezTo>
                <a:cubicBezTo>
                  <a:pt x="928914" y="-4839"/>
                  <a:pt x="949234" y="3870"/>
                  <a:pt x="949234" y="3870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 flipH="1" flipV="1">
            <a:off x="7690225" y="5403034"/>
            <a:ext cx="1302452" cy="752808"/>
          </a:xfrm>
          <a:custGeom>
            <a:avLst/>
            <a:gdLst>
              <a:gd name="connsiteX0" fmla="*/ 0 w 949234"/>
              <a:gd name="connsiteY0" fmla="*/ 752808 h 752808"/>
              <a:gd name="connsiteX1" fmla="*/ 217714 w 949234"/>
              <a:gd name="connsiteY1" fmla="*/ 726682 h 752808"/>
              <a:gd name="connsiteX2" fmla="*/ 435428 w 949234"/>
              <a:gd name="connsiteY2" fmla="*/ 639596 h 752808"/>
              <a:gd name="connsiteX3" fmla="*/ 592183 w 949234"/>
              <a:gd name="connsiteY3" fmla="*/ 508968 h 752808"/>
              <a:gd name="connsiteX4" fmla="*/ 653143 w 949234"/>
              <a:gd name="connsiteY4" fmla="*/ 387048 h 752808"/>
              <a:gd name="connsiteX5" fmla="*/ 714103 w 949234"/>
              <a:gd name="connsiteY5" fmla="*/ 195459 h 752808"/>
              <a:gd name="connsiteX6" fmla="*/ 809897 w 949234"/>
              <a:gd name="connsiteY6" fmla="*/ 56122 h 752808"/>
              <a:gd name="connsiteX7" fmla="*/ 905691 w 949234"/>
              <a:gd name="connsiteY7" fmla="*/ 3870 h 752808"/>
              <a:gd name="connsiteX8" fmla="*/ 949234 w 949234"/>
              <a:gd name="connsiteY8" fmla="*/ 3870 h 75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9234" h="752808">
                <a:moveTo>
                  <a:pt x="0" y="752808"/>
                </a:moveTo>
                <a:cubicBezTo>
                  <a:pt x="72571" y="749179"/>
                  <a:pt x="145143" y="745551"/>
                  <a:pt x="217714" y="726682"/>
                </a:cubicBezTo>
                <a:cubicBezTo>
                  <a:pt x="290285" y="707813"/>
                  <a:pt x="373017" y="675882"/>
                  <a:pt x="435428" y="639596"/>
                </a:cubicBezTo>
                <a:cubicBezTo>
                  <a:pt x="497840" y="603310"/>
                  <a:pt x="555897" y="551059"/>
                  <a:pt x="592183" y="508968"/>
                </a:cubicBezTo>
                <a:cubicBezTo>
                  <a:pt x="628469" y="466877"/>
                  <a:pt x="632823" y="439299"/>
                  <a:pt x="653143" y="387048"/>
                </a:cubicBezTo>
                <a:cubicBezTo>
                  <a:pt x="673463" y="334796"/>
                  <a:pt x="687977" y="250613"/>
                  <a:pt x="714103" y="195459"/>
                </a:cubicBezTo>
                <a:cubicBezTo>
                  <a:pt x="740229" y="140305"/>
                  <a:pt x="777966" y="88053"/>
                  <a:pt x="809897" y="56122"/>
                </a:cubicBezTo>
                <a:cubicBezTo>
                  <a:pt x="841828" y="24191"/>
                  <a:pt x="882468" y="12579"/>
                  <a:pt x="905691" y="3870"/>
                </a:cubicBezTo>
                <a:cubicBezTo>
                  <a:pt x="928914" y="-4839"/>
                  <a:pt x="949234" y="3870"/>
                  <a:pt x="949234" y="3870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51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107" y="2274529"/>
            <a:ext cx="6224814" cy="1124322"/>
          </a:xfrm>
        </p:spPr>
        <p:txBody>
          <a:bodyPr/>
          <a:lstStyle/>
          <a:p>
            <a:r>
              <a:rPr lang="en-US" dirty="0" smtClean="0"/>
              <a:t>H</a:t>
            </a:r>
            <a:r>
              <a:rPr lang="en-US" baseline="-25000" dirty="0" smtClean="0"/>
              <a:t>0</a:t>
            </a:r>
            <a:r>
              <a:rPr lang="en-US" dirty="0" smtClean="0"/>
              <a:t> is the energy in an individual mode</a:t>
            </a:r>
          </a:p>
          <a:p>
            <a:r>
              <a:rPr lang="en-US" dirty="0" smtClean="0"/>
              <a:t>H</a:t>
            </a:r>
            <a:r>
              <a:rPr lang="en-US" baseline="-25000" dirty="0" smtClean="0"/>
              <a:t>1</a:t>
            </a:r>
            <a:r>
              <a:rPr lang="en-US" dirty="0" smtClean="0"/>
              <a:t> is the overlap energy of the two modes</a:t>
            </a:r>
            <a:endParaRPr lang="en-US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542539"/>
            <a:ext cx="1781175" cy="571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65871" y="3401359"/>
            <a:ext cx="167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(“</a:t>
            </a:r>
            <a:r>
              <a:rPr lang="en-US" dirty="0" err="1" smtClean="0"/>
              <a:t>supermodes</a:t>
            </a:r>
            <a:r>
              <a:rPr lang="en-US" dirty="0" smtClean="0"/>
              <a:t>”)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" y="3324138"/>
            <a:ext cx="3019425" cy="9715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6028" y="5800857"/>
            <a:ext cx="206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 see </a:t>
            </a:r>
            <a:r>
              <a:rPr lang="en-US" dirty="0" smtClean="0"/>
              <a:t>Chuang 8.2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40" y="3324138"/>
            <a:ext cx="4095419" cy="19323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0817" y="5616191"/>
            <a:ext cx="3978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Oscillation between the two waveguides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888449" y="5256484"/>
            <a:ext cx="148077" cy="3597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387230" y="2542903"/>
            <a:ext cx="2332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in one waveguide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387230" y="2911411"/>
            <a:ext cx="343010" cy="4102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9491" y="4343625"/>
            <a:ext cx="1710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E-fields in phase</a:t>
            </a:r>
          </a:p>
          <a:p>
            <a:r>
              <a:rPr lang="en-US" dirty="0" smtClean="0"/>
              <a:t>Constructive</a:t>
            </a:r>
          </a:p>
          <a:p>
            <a:r>
              <a:rPr lang="en-US" dirty="0" smtClean="0"/>
              <a:t>interference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93779" y="4347342"/>
            <a:ext cx="2101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E-fields out of phase</a:t>
            </a:r>
          </a:p>
          <a:p>
            <a:r>
              <a:rPr lang="en-US" dirty="0" smtClean="0"/>
              <a:t>Destructive</a:t>
            </a:r>
          </a:p>
          <a:p>
            <a:r>
              <a:rPr lang="en-US" dirty="0" smtClean="0"/>
              <a:t>interference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03767" y="124293"/>
            <a:ext cx="8674100" cy="9458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 coupling: quantum analogy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36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 resonator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19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Light traveling down waveguide can couple to resonant mode within the ring resonator</a:t>
                </a:r>
              </a:p>
              <a:p>
                <a:r>
                  <a:rPr lang="en-US" dirty="0"/>
                  <a:t>Resonance wavelength occurs when light accumulates a phase shift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when traveling around the ring: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0" name="Content Placeholder 1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66" t="-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469900" y="3086027"/>
            <a:ext cx="5932273" cy="2940946"/>
            <a:chOff x="1431747" y="3255455"/>
            <a:chExt cx="5932273" cy="2940946"/>
          </a:xfrm>
        </p:grpSpPr>
        <p:sp>
          <p:nvSpPr>
            <p:cNvPr id="5" name="Oval 4"/>
            <p:cNvSpPr/>
            <p:nvPr/>
          </p:nvSpPr>
          <p:spPr>
            <a:xfrm>
              <a:off x="3404500" y="4147458"/>
              <a:ext cx="1923536" cy="192353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3563079" y="4306037"/>
              <a:ext cx="1606378" cy="160637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490442" y="3616026"/>
              <a:ext cx="5873578" cy="16475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307564" y="3698404"/>
              <a:ext cx="126313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431747" y="3322333"/>
              <a:ext cx="9977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Waveguide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8591" y="4913599"/>
              <a:ext cx="12890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Ring Resonator</a:t>
              </a:r>
            </a:p>
          </p:txBody>
        </p:sp>
        <p:sp>
          <p:nvSpPr>
            <p:cNvPr id="40" name="Arc 39"/>
            <p:cNvSpPr/>
            <p:nvPr/>
          </p:nvSpPr>
          <p:spPr>
            <a:xfrm>
              <a:off x="3256837" y="4070421"/>
              <a:ext cx="2130500" cy="2125980"/>
            </a:xfrm>
            <a:prstGeom prst="arc">
              <a:avLst>
                <a:gd name="adj1" fmla="val 18498731"/>
                <a:gd name="adj2" fmla="val 21482553"/>
              </a:avLst>
            </a:prstGeom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5035524" y="3690784"/>
              <a:ext cx="126313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3704854" y="3693488"/>
              <a:ext cx="1263138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3698198" y="3727794"/>
              <a:ext cx="1269794" cy="65712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4222473" y="3265290"/>
                  <a:ext cx="33457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2473" y="3265290"/>
                  <a:ext cx="334579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455" r="-9091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4669497" y="3793229"/>
                  <a:ext cx="33457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𝑎𝑏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9497" y="3793229"/>
                  <a:ext cx="334579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5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/>
            <p:cNvCxnSpPr>
              <a:stCxn id="5" idx="1"/>
            </p:cNvCxnSpPr>
            <p:nvPr/>
          </p:nvCxnSpPr>
          <p:spPr>
            <a:xfrm flipV="1">
              <a:off x="3686195" y="3757005"/>
              <a:ext cx="1200930" cy="672148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3594207" y="3789154"/>
                  <a:ext cx="50881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𝑏𝑎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4207" y="3789154"/>
                  <a:ext cx="508819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/>
            <p:cNvCxnSpPr/>
            <p:nvPr/>
          </p:nvCxnSpPr>
          <p:spPr>
            <a:xfrm>
              <a:off x="3743304" y="4453406"/>
              <a:ext cx="1263138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4152830" y="4438087"/>
                  <a:ext cx="51761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2830" y="4438087"/>
                  <a:ext cx="517619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2911748" y="3255455"/>
                  <a:ext cx="28315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1748" y="3255455"/>
                  <a:ext cx="283154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3043" r="-6522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530773" y="3297241"/>
                  <a:ext cx="27263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0773" y="3297241"/>
                  <a:ext cx="272639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22222" r="-6667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220753" y="4215720"/>
                  <a:ext cx="28847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0753" y="4215720"/>
                  <a:ext cx="288477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2766" r="-6383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Arc 29"/>
            <p:cNvSpPr/>
            <p:nvPr/>
          </p:nvSpPr>
          <p:spPr>
            <a:xfrm flipH="1">
              <a:off x="3335854" y="4048580"/>
              <a:ext cx="2130500" cy="2125980"/>
            </a:xfrm>
            <a:prstGeom prst="arc">
              <a:avLst>
                <a:gd name="adj1" fmla="val 18498731"/>
                <a:gd name="adj2" fmla="val 21482553"/>
              </a:avLst>
            </a:prstGeom>
            <a:ln>
              <a:solidFill>
                <a:srgbClr val="FF0000"/>
              </a:solidFill>
              <a:headEnd type="triangle" w="lg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5242810" y="4279501"/>
                  <a:ext cx="27796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2810" y="4279501"/>
                  <a:ext cx="277960" cy="27699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9565" r="-8696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117" y="4229032"/>
            <a:ext cx="3469315" cy="696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1541" y="5423338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Chuang 8.4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77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 resonator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00232" y="949277"/>
            <a:ext cx="5932273" cy="2940946"/>
            <a:chOff x="1431747" y="3255455"/>
            <a:chExt cx="5932273" cy="2940946"/>
          </a:xfrm>
        </p:grpSpPr>
        <p:sp>
          <p:nvSpPr>
            <p:cNvPr id="5" name="Oval 4"/>
            <p:cNvSpPr/>
            <p:nvPr/>
          </p:nvSpPr>
          <p:spPr>
            <a:xfrm>
              <a:off x="3404500" y="4147458"/>
              <a:ext cx="1923536" cy="192353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3563079" y="4306037"/>
              <a:ext cx="1606378" cy="160637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490442" y="3616026"/>
              <a:ext cx="5873578" cy="16475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307564" y="3698404"/>
              <a:ext cx="126313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431747" y="3322333"/>
              <a:ext cx="9977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Waveguide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8591" y="4913599"/>
              <a:ext cx="12890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Ring Resonator</a:t>
              </a:r>
            </a:p>
          </p:txBody>
        </p:sp>
        <p:sp>
          <p:nvSpPr>
            <p:cNvPr id="40" name="Arc 39"/>
            <p:cNvSpPr/>
            <p:nvPr/>
          </p:nvSpPr>
          <p:spPr>
            <a:xfrm>
              <a:off x="3256837" y="4070421"/>
              <a:ext cx="2130500" cy="2125980"/>
            </a:xfrm>
            <a:prstGeom prst="arc">
              <a:avLst>
                <a:gd name="adj1" fmla="val 18498731"/>
                <a:gd name="adj2" fmla="val 21482553"/>
              </a:avLst>
            </a:prstGeom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5035524" y="3690784"/>
              <a:ext cx="126313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3704854" y="3693488"/>
              <a:ext cx="1263138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3698198" y="3727794"/>
              <a:ext cx="1269794" cy="65712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4222473" y="3275904"/>
                  <a:ext cx="33457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2473" y="3275904"/>
                  <a:ext cx="334579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4691074" y="3822241"/>
                  <a:ext cx="33457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074" y="3822241"/>
                  <a:ext cx="334579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/>
            <p:cNvCxnSpPr>
              <a:stCxn id="5" idx="1"/>
            </p:cNvCxnSpPr>
            <p:nvPr/>
          </p:nvCxnSpPr>
          <p:spPr>
            <a:xfrm flipV="1">
              <a:off x="3686195" y="3757005"/>
              <a:ext cx="1200930" cy="672148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3577876" y="3840869"/>
                  <a:ext cx="50881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𝜅</m:t>
                      </m:r>
                    </m:oMath>
                  </a14:m>
                  <a:r>
                    <a:rPr lang="en-US" dirty="0" smtClean="0"/>
                    <a:t>*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7876" y="3840869"/>
                  <a:ext cx="508819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0000" r="-8434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/>
            <p:cNvCxnSpPr/>
            <p:nvPr/>
          </p:nvCxnSpPr>
          <p:spPr>
            <a:xfrm>
              <a:off x="3743304" y="4453406"/>
              <a:ext cx="1263138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4222472" y="4418001"/>
                  <a:ext cx="51761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r>
                    <a:rPr lang="en-US" dirty="0" smtClean="0"/>
                    <a:t>*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2472" y="4418001"/>
                  <a:ext cx="517619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2911748" y="3255455"/>
                  <a:ext cx="28315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1748" y="3255455"/>
                  <a:ext cx="283154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2766" r="-6383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530773" y="3297241"/>
                  <a:ext cx="27263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0773" y="3297241"/>
                  <a:ext cx="272639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2222" r="-6667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220753" y="4215720"/>
                  <a:ext cx="28847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0753" y="4215720"/>
                  <a:ext cx="288477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2766" r="-8511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Arc 29"/>
            <p:cNvSpPr/>
            <p:nvPr/>
          </p:nvSpPr>
          <p:spPr>
            <a:xfrm flipH="1">
              <a:off x="3335854" y="4048580"/>
              <a:ext cx="2130500" cy="2125980"/>
            </a:xfrm>
            <a:prstGeom prst="arc">
              <a:avLst>
                <a:gd name="adj1" fmla="val 18498731"/>
                <a:gd name="adj2" fmla="val 21482553"/>
              </a:avLst>
            </a:prstGeom>
            <a:ln>
              <a:solidFill>
                <a:srgbClr val="FF0000"/>
              </a:solidFill>
              <a:headEnd type="triangle" w="lg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5242810" y="4279501"/>
                  <a:ext cx="27796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2810" y="4279501"/>
                  <a:ext cx="277960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0000" r="-8889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Box 28"/>
          <p:cNvSpPr txBox="1"/>
          <p:nvPr/>
        </p:nvSpPr>
        <p:spPr>
          <a:xfrm>
            <a:off x="7070619" y="1132781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U</a:t>
            </a:r>
            <a:endParaRPr lang="en-US" sz="2400" i="1" dirty="0"/>
          </a:p>
        </p:txBody>
      </p:sp>
      <p:cxnSp>
        <p:nvCxnSpPr>
          <p:cNvPr id="34" name="Straight Arrow Connector 33"/>
          <p:cNvCxnSpPr>
            <a:stCxn id="29" idx="2"/>
          </p:cNvCxnSpPr>
          <p:nvPr/>
        </p:nvCxnSpPr>
        <p:spPr>
          <a:xfrm>
            <a:off x="7261537" y="1594446"/>
            <a:ext cx="0" cy="2392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716" y="1880698"/>
            <a:ext cx="3469315" cy="69609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941" y="3421004"/>
            <a:ext cx="4154631" cy="101225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771897" y="2982881"/>
            <a:ext cx="2808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Lossless (power conserved):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633" y="4724043"/>
            <a:ext cx="2266950" cy="771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633" y="5643179"/>
            <a:ext cx="1790700" cy="352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413807" y="5181514"/>
                <a:ext cx="5116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807" y="5181514"/>
                <a:ext cx="511679" cy="461665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72"/>
          <a:stretch/>
        </p:blipFill>
        <p:spPr>
          <a:xfrm>
            <a:off x="3048701" y="4691872"/>
            <a:ext cx="206717" cy="13716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925486" y="4567361"/>
            <a:ext cx="2860671" cy="16185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9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 resonator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00232" y="949277"/>
            <a:ext cx="5932273" cy="2940946"/>
            <a:chOff x="1431747" y="3255455"/>
            <a:chExt cx="5932273" cy="2940946"/>
          </a:xfrm>
        </p:grpSpPr>
        <p:sp>
          <p:nvSpPr>
            <p:cNvPr id="5" name="Oval 4"/>
            <p:cNvSpPr/>
            <p:nvPr/>
          </p:nvSpPr>
          <p:spPr>
            <a:xfrm>
              <a:off x="3404500" y="4147458"/>
              <a:ext cx="1923536" cy="192353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3563079" y="4306037"/>
              <a:ext cx="1606378" cy="160637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490442" y="3616026"/>
              <a:ext cx="5873578" cy="16475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307564" y="3698404"/>
              <a:ext cx="126313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431747" y="3322333"/>
              <a:ext cx="9977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Waveguide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88591" y="4913599"/>
              <a:ext cx="12890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Ring Resonator</a:t>
              </a:r>
            </a:p>
          </p:txBody>
        </p:sp>
        <p:sp>
          <p:nvSpPr>
            <p:cNvPr id="40" name="Arc 39"/>
            <p:cNvSpPr/>
            <p:nvPr/>
          </p:nvSpPr>
          <p:spPr>
            <a:xfrm>
              <a:off x="3256837" y="4070421"/>
              <a:ext cx="2130500" cy="2125980"/>
            </a:xfrm>
            <a:prstGeom prst="arc">
              <a:avLst>
                <a:gd name="adj1" fmla="val 18498731"/>
                <a:gd name="adj2" fmla="val 21482553"/>
              </a:avLst>
            </a:prstGeom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5035524" y="3690784"/>
              <a:ext cx="126313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3704854" y="3693488"/>
              <a:ext cx="1263138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3698198" y="3727794"/>
              <a:ext cx="1269794" cy="65712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4222473" y="3275904"/>
                  <a:ext cx="33457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2473" y="3275904"/>
                  <a:ext cx="334579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4687542" y="3781036"/>
                  <a:ext cx="33457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7542" y="3781036"/>
                  <a:ext cx="334579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/>
            <p:cNvCxnSpPr>
              <a:stCxn id="5" idx="1"/>
            </p:cNvCxnSpPr>
            <p:nvPr/>
          </p:nvCxnSpPr>
          <p:spPr>
            <a:xfrm flipV="1">
              <a:off x="3686195" y="3757005"/>
              <a:ext cx="1200930" cy="672148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3574344" y="3799664"/>
                  <a:ext cx="50881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𝜅</m:t>
                      </m:r>
                    </m:oMath>
                  </a14:m>
                  <a:r>
                    <a:rPr lang="en-US" dirty="0" smtClean="0"/>
                    <a:t>*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4344" y="3799664"/>
                  <a:ext cx="508819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9836" r="-8333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/>
            <p:cNvCxnSpPr/>
            <p:nvPr/>
          </p:nvCxnSpPr>
          <p:spPr>
            <a:xfrm>
              <a:off x="3743304" y="4453406"/>
              <a:ext cx="1263138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4222472" y="4418001"/>
                  <a:ext cx="51761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r>
                    <a:rPr lang="en-US" dirty="0" smtClean="0"/>
                    <a:t>*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2472" y="4418001"/>
                  <a:ext cx="517619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2911748" y="3255455"/>
                  <a:ext cx="28315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1748" y="3255455"/>
                  <a:ext cx="283154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2766" r="-6383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530773" y="3297241"/>
                  <a:ext cx="27263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0773" y="3297241"/>
                  <a:ext cx="272639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2222" r="-6667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220753" y="4215720"/>
                  <a:ext cx="28847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0753" y="4215720"/>
                  <a:ext cx="288477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2766" r="-8511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Arc 29"/>
            <p:cNvSpPr/>
            <p:nvPr/>
          </p:nvSpPr>
          <p:spPr>
            <a:xfrm flipH="1">
              <a:off x="3335854" y="4048580"/>
              <a:ext cx="2130500" cy="2125980"/>
            </a:xfrm>
            <a:prstGeom prst="arc">
              <a:avLst>
                <a:gd name="adj1" fmla="val 18498731"/>
                <a:gd name="adj2" fmla="val 21482553"/>
              </a:avLst>
            </a:prstGeom>
            <a:ln>
              <a:solidFill>
                <a:srgbClr val="FF0000"/>
              </a:solidFill>
              <a:headEnd type="triangle" w="lg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5242810" y="4279501"/>
                  <a:ext cx="27796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2810" y="4279501"/>
                  <a:ext cx="277960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0000" r="-8889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5891397" y="2957950"/>
                <a:ext cx="234455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Power conservation: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397" y="2957950"/>
                <a:ext cx="2344553" cy="707886"/>
              </a:xfrm>
              <a:prstGeom prst="rect">
                <a:avLst/>
              </a:prstGeom>
              <a:blipFill rotWithShape="0">
                <a:blip r:embed="rId11"/>
                <a:stretch>
                  <a:fillRect l="-2597" t="-4310" r="-1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6332505" y="4552821"/>
                <a:ext cx="1387816" cy="3213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505" y="4552821"/>
                <a:ext cx="1387816" cy="321370"/>
              </a:xfrm>
              <a:prstGeom prst="rect">
                <a:avLst/>
              </a:prstGeom>
              <a:blipFill rotWithShape="0">
                <a:blip r:embed="rId12"/>
                <a:stretch>
                  <a:fillRect l="-2203" t="-1887" r="-1762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525537" y="5285255"/>
                <a:ext cx="1988300" cy="7746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537" y="5285255"/>
                <a:ext cx="1988300" cy="774699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018080" y="5376851"/>
                <a:ext cx="5677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8080" y="5376851"/>
                <a:ext cx="567784" cy="523220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1265835" y="3960287"/>
                <a:ext cx="1251753" cy="514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835" y="3960287"/>
                <a:ext cx="1251753" cy="514115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51842" y="4074292"/>
            <a:ext cx="868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Define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5817717" y="4124188"/>
            <a:ext cx="2417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Circulation condition: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/>
              <p:cNvSpPr txBox="1"/>
              <p:nvPr/>
            </p:nvSpPr>
            <p:spPr>
              <a:xfrm>
                <a:off x="1372736" y="4490368"/>
                <a:ext cx="3993850" cy="4462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𝑘𝐿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000" b="0" dirty="0" smtClean="0"/>
                  <a:t> (phase change in ring)</a:t>
                </a:r>
                <a:endParaRPr lang="en-US" sz="2000" b="0" dirty="0"/>
              </a:p>
            </p:txBody>
          </p:sp>
        </mc:Choice>
        <mc:Fallback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2736" y="4490368"/>
                <a:ext cx="3993850" cy="446276"/>
              </a:xfrm>
              <a:prstGeom prst="rect">
                <a:avLst/>
              </a:prstGeom>
              <a:blipFill rotWithShape="0">
                <a:blip r:embed="rId17"/>
                <a:stretch>
                  <a:fillRect t="-1370" r="-3206" b="-19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2404572" y="4070772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(loss in ring)</a:t>
            </a:r>
            <a:endParaRPr lang="en-US" sz="20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423" y="2053266"/>
            <a:ext cx="3794092" cy="7248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-264190" y="4672193"/>
                <a:ext cx="4572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:r>
                  <a:rPr lang="en-US" dirty="0"/>
                  <a:t/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ring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length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4190" y="4672193"/>
                <a:ext cx="4572000" cy="646331"/>
              </a:xfrm>
              <a:prstGeom prst="rect">
                <a:avLst/>
              </a:prstGeom>
              <a:blipFill rotWithShape="0">
                <a:blip r:embed="rId19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/>
          <p:cNvCxnSpPr/>
          <p:nvPr/>
        </p:nvCxnSpPr>
        <p:spPr>
          <a:xfrm>
            <a:off x="0" y="394137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65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transmission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587" y="1065911"/>
            <a:ext cx="7275836" cy="4850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68140" y="3314700"/>
                <a:ext cx="200888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B0BFF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rgbClr val="0B0B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solidFill>
                                <a:srgbClr val="0B0B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B0B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B0B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B0BFF"/>
                          </a:solidFill>
                          <a:latin typeface="Cambria Math" panose="02040503050406030204" pitchFamily="18" charset="0"/>
                        </a:rPr>
                        <m:t>critical</m:t>
                      </m:r>
                      <m:r>
                        <a:rPr lang="en-US" b="0" i="0" smtClean="0">
                          <a:solidFill>
                            <a:srgbClr val="0B0B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B0BFF"/>
                          </a:solidFill>
                          <a:latin typeface="Cambria Math" panose="02040503050406030204" pitchFamily="18" charset="0"/>
                        </a:rPr>
                        <m:t>coupling</m:t>
                      </m:r>
                      <m:r>
                        <a:rPr lang="en-US" b="0" i="0" smtClean="0">
                          <a:solidFill>
                            <a:srgbClr val="0B0B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B0B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140" y="3314700"/>
                <a:ext cx="2008883" cy="646331"/>
              </a:xfrm>
              <a:prstGeom prst="rect">
                <a:avLst/>
              </a:prstGeom>
              <a:blipFill>
                <a:blip r:embed="rId3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68140" y="1552530"/>
                <a:ext cx="28480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9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rgbClr val="007900"/>
                          </a:solidFill>
                          <a:latin typeface="Cambria Math" panose="02040503050406030204" pitchFamily="18" charset="0"/>
                        </a:rPr>
                        <m:t>=1 (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7900"/>
                          </a:solidFill>
                          <a:latin typeface="Cambria Math" panose="02040503050406030204" pitchFamily="18" charset="0"/>
                        </a:rPr>
                        <m:t>no</m:t>
                      </m:r>
                      <m:r>
                        <a:rPr lang="en-US" b="0" i="0" smtClean="0">
                          <a:solidFill>
                            <a:srgbClr val="0079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7900"/>
                          </a:solidFill>
                          <a:latin typeface="Cambria Math" panose="02040503050406030204" pitchFamily="18" charset="0"/>
                        </a:rPr>
                        <m:t>waveguide</m:t>
                      </m:r>
                      <m:r>
                        <a:rPr lang="en-US" b="0" i="0" smtClean="0">
                          <a:solidFill>
                            <a:srgbClr val="0079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7900"/>
                          </a:solidFill>
                          <a:latin typeface="Cambria Math" panose="02040503050406030204" pitchFamily="18" charset="0"/>
                        </a:rPr>
                        <m:t>loss</m:t>
                      </m:r>
                      <m:r>
                        <a:rPr lang="en-US" b="0" i="0" smtClean="0">
                          <a:solidFill>
                            <a:srgbClr val="0079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79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140" y="1552530"/>
                <a:ext cx="2848087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8548" y="2202180"/>
                <a:ext cx="1797352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548" y="2202180"/>
                <a:ext cx="1797352" cy="69256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3460" y="3147145"/>
                <a:ext cx="185659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phase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change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in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ring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60" y="3147145"/>
                <a:ext cx="1856598" cy="553998"/>
              </a:xfrm>
              <a:prstGeom prst="rect">
                <a:avLst/>
              </a:prstGeom>
              <a:blipFill>
                <a:blip r:embed="rId6"/>
                <a:stretch>
                  <a:fillRect l="-3947" t="-1099" r="-2961" b="-16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3460" y="3838040"/>
                <a:ext cx="1483932" cy="11183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</m:sSup>
                    </m:oMath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loss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ring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/>
                <a:r>
                  <a:rPr lang="en-US" b="0" dirty="0"/>
                  <a:t/>
                </a:r>
                <a:br>
                  <a:rPr lang="en-US" b="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ring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length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60" y="3838040"/>
                <a:ext cx="1483932" cy="1118319"/>
              </a:xfrm>
              <a:prstGeom prst="rect">
                <a:avLst/>
              </a:prstGeom>
              <a:blipFill rotWithShape="0">
                <a:blip r:embed="rId7"/>
                <a:stretch>
                  <a:fillRect t="-1639" r="-123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561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 resonator example</a:t>
            </a:r>
          </a:p>
        </p:txBody>
      </p:sp>
      <p:pic>
        <p:nvPicPr>
          <p:cNvPr id="4" name="Hewlett Packard Enterprise - Silicon Microring Resonators-jdAYo5bM01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738" y="1065911"/>
            <a:ext cx="8624674" cy="485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7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Ring resonator all-pass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Ring resonator with low waveguide loss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~1)</m:t>
                    </m:r>
                  </m:oMath>
                </a14:m>
                <a:r>
                  <a:rPr lang="en-US" dirty="0"/>
                  <a:t> can be used an all-pass filter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phase delay</a:t>
                </a:r>
              </a:p>
              <a:p>
                <a:r>
                  <a:rPr lang="en-US" dirty="0"/>
                  <a:t>What use do we have for this? Large change in phase at resonance introduces group delay </a:t>
                </a:r>
                <a:r>
                  <a:rPr lang="en-US" dirty="0">
                    <a:sym typeface="Wingdings" panose="05000000000000000000" pitchFamily="2" charset="2"/>
                  </a:rPr>
                  <a:t> optical buffer, dispersion compensation, delay for Mach-</a:t>
                </a:r>
                <a:r>
                  <a:rPr lang="en-US" dirty="0" err="1">
                    <a:sym typeface="Wingdings" panose="05000000000000000000" pitchFamily="2" charset="2"/>
                  </a:rPr>
                  <a:t>Zehnder</a:t>
                </a:r>
                <a:r>
                  <a:rPr lang="en-US" dirty="0">
                    <a:sym typeface="Wingdings" panose="05000000000000000000" pitchFamily="2" charset="2"/>
                  </a:rPr>
                  <a:t> interferometer.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66" t="-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432" y="3303373"/>
            <a:ext cx="4194674" cy="2796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4" y="3303373"/>
            <a:ext cx="4093181" cy="27287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60" y="4333766"/>
            <a:ext cx="2152609" cy="799159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807308" y="4357816"/>
            <a:ext cx="44205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422822" y="4361936"/>
            <a:ext cx="4077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87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Ring resonator all-pass filter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69888" y="3030751"/>
            <a:ext cx="7695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139440" y="2676525"/>
            <a:ext cx="757537" cy="3542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896977" y="2676525"/>
            <a:ext cx="4018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04730" y="3030750"/>
            <a:ext cx="757537" cy="3542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09493" y="2676525"/>
            <a:ext cx="757537" cy="3542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39440" y="3030750"/>
            <a:ext cx="757537" cy="3542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01096" y="3384976"/>
            <a:ext cx="112034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767030" y="3030750"/>
            <a:ext cx="7695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19611" y="2681159"/>
            <a:ext cx="4018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203203" y="2395666"/>
                <a:ext cx="495300" cy="4953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203" y="2395666"/>
                <a:ext cx="495300" cy="4953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/>
          <p:cNvCxnSpPr/>
          <p:nvPr/>
        </p:nvCxnSpPr>
        <p:spPr>
          <a:xfrm>
            <a:off x="369888" y="2853638"/>
            <a:ext cx="76955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751263" y="2853638"/>
            <a:ext cx="76955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20346" y="2458650"/>
            <a:ext cx="868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 in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20321" y="2480615"/>
            <a:ext cx="101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 out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7037" y="1440404"/>
            <a:ext cx="3619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Mach-</a:t>
            </a:r>
            <a:r>
              <a:rPr lang="en-US" b="1" dirty="0" err="1"/>
              <a:t>Zehnder</a:t>
            </a:r>
            <a:r>
              <a:rPr lang="en-US" b="1" dirty="0"/>
              <a:t> interferometer (MZI)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24637" y="3683527"/>
                <a:ext cx="4210192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Destructive interference at output if</a:t>
                </a:r>
                <a:br>
                  <a:rPr lang="en-US" dirty="0"/>
                </a:br>
                <a:r>
                  <a:rPr lang="en-US" dirty="0"/>
                  <a:t>delay stage introduces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phase shift.</a:t>
                </a:r>
              </a:p>
              <a:p>
                <a:endParaRPr lang="en-US" dirty="0"/>
              </a:p>
              <a:p>
                <a:r>
                  <a:rPr lang="en-US" dirty="0"/>
                  <a:t>Traditional delay stage incorporates</a:t>
                </a:r>
                <a:br>
                  <a:rPr lang="en-US" dirty="0"/>
                </a:br>
                <a:r>
                  <a:rPr lang="en-US" dirty="0"/>
                  <a:t>non-linear medium which will have</a:t>
                </a:r>
                <a:br>
                  <a:rPr lang="en-US" dirty="0"/>
                </a:br>
                <a:r>
                  <a:rPr lang="en-US" dirty="0"/>
                  <a:t>refractive index change with applied</a:t>
                </a:r>
                <a:br>
                  <a:rPr lang="en-US" dirty="0"/>
                </a:br>
                <a:r>
                  <a:rPr lang="en-US" dirty="0"/>
                  <a:t>voltage. Delay stage length may need to be</a:t>
                </a:r>
              </a:p>
              <a:p>
                <a:r>
                  <a:rPr lang="en-US" dirty="0"/>
                  <a:t>millimeters long to get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b="0" dirty="0"/>
                  <a:t> phase shift.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637" y="3683527"/>
                <a:ext cx="4210192" cy="2308324"/>
              </a:xfrm>
              <a:prstGeom prst="rect">
                <a:avLst/>
              </a:prstGeom>
              <a:blipFill>
                <a:blip r:embed="rId3"/>
                <a:stretch>
                  <a:fillRect l="-1304" t="-1319" r="-290" b="-3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/>
          <p:cNvCxnSpPr/>
          <p:nvPr/>
        </p:nvCxnSpPr>
        <p:spPr>
          <a:xfrm>
            <a:off x="4928916" y="3044983"/>
            <a:ext cx="7695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698468" y="2690757"/>
            <a:ext cx="757537" cy="3542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456005" y="2690757"/>
            <a:ext cx="110775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563758" y="3044982"/>
            <a:ext cx="757537" cy="3542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568521" y="2690757"/>
            <a:ext cx="757537" cy="3542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698468" y="3044982"/>
            <a:ext cx="757537" cy="3542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460124" y="3399208"/>
            <a:ext cx="112034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326058" y="3044982"/>
            <a:ext cx="7695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928916" y="2867870"/>
            <a:ext cx="76955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8310291" y="2867870"/>
            <a:ext cx="76955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879374" y="2472882"/>
            <a:ext cx="868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 in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179349" y="2494847"/>
            <a:ext cx="101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 out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136065" y="1311735"/>
            <a:ext cx="3619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Mach-</a:t>
            </a:r>
            <a:r>
              <a:rPr lang="en-US" b="1" dirty="0" err="1"/>
              <a:t>Zehnder</a:t>
            </a:r>
            <a:r>
              <a:rPr lang="en-US" b="1" dirty="0"/>
              <a:t> interferometer (MZI)</a:t>
            </a:r>
          </a:p>
          <a:p>
            <a:r>
              <a:rPr lang="en-US" b="1" dirty="0"/>
              <a:t>w/ ring resonator delay stage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959141" y="3768731"/>
            <a:ext cx="212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Compact delay stage</a:t>
            </a:r>
            <a:endParaRPr lang="en-US" b="0" dirty="0"/>
          </a:p>
        </p:txBody>
      </p:sp>
      <p:sp>
        <p:nvSpPr>
          <p:cNvPr id="46" name="Oval 45"/>
          <p:cNvSpPr/>
          <p:nvPr/>
        </p:nvSpPr>
        <p:spPr>
          <a:xfrm>
            <a:off x="6760849" y="2138307"/>
            <a:ext cx="533400" cy="533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4720554" y="1321260"/>
            <a:ext cx="0" cy="468011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58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Add/Drop ring resonator filter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065911"/>
            <a:ext cx="7740650" cy="4622103"/>
          </a:xfrm>
        </p:spPr>
        <p:txBody>
          <a:bodyPr/>
          <a:lstStyle/>
          <a:p>
            <a:r>
              <a:rPr lang="en-US" dirty="0"/>
              <a:t>Ring resonator shown on previous page can be used as a notch filter however we need to precisely match the transmission coefficient to the loss coefficient in the ring which in practice is not easy.</a:t>
            </a:r>
          </a:p>
          <a:p>
            <a:r>
              <a:rPr lang="en-US" dirty="0"/>
              <a:t>Adding another waveguide bus allows you to couple the light out of the ring thus forming a bandpass filter.</a:t>
            </a:r>
          </a:p>
        </p:txBody>
      </p:sp>
      <p:sp>
        <p:nvSpPr>
          <p:cNvPr id="4" name="Oval 3"/>
          <p:cNvSpPr/>
          <p:nvPr/>
        </p:nvSpPr>
        <p:spPr>
          <a:xfrm>
            <a:off x="3465463" y="3860073"/>
            <a:ext cx="1923536" cy="1923536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624042" y="4018652"/>
            <a:ext cx="1606378" cy="1606378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0442" y="3616026"/>
            <a:ext cx="5873578" cy="16475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307564" y="3698404"/>
            <a:ext cx="126313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31747" y="3383513"/>
            <a:ext cx="875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Waveguide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8026" y="4664393"/>
            <a:ext cx="1128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Ring Resonator</a:t>
            </a:r>
          </a:p>
        </p:txBody>
      </p:sp>
      <p:sp>
        <p:nvSpPr>
          <p:cNvPr id="10" name="Arc 9"/>
          <p:cNvSpPr/>
          <p:nvPr/>
        </p:nvSpPr>
        <p:spPr>
          <a:xfrm>
            <a:off x="3317800" y="3783036"/>
            <a:ext cx="2130500" cy="2125980"/>
          </a:xfrm>
          <a:prstGeom prst="arc">
            <a:avLst>
              <a:gd name="adj1" fmla="val 18498731"/>
              <a:gd name="adj2" fmla="val 21482553"/>
            </a:avLst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035524" y="3690784"/>
            <a:ext cx="126313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704854" y="3693488"/>
            <a:ext cx="1263138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351020" y="3718560"/>
            <a:ext cx="691564" cy="25461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222473" y="3275904"/>
                <a:ext cx="3345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473" y="3275904"/>
                <a:ext cx="334579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907382" y="3657226"/>
                <a:ext cx="3345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382" y="3657226"/>
                <a:ext cx="33457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1452973" y="5856492"/>
            <a:ext cx="5873578" cy="16475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240488" y="5938870"/>
            <a:ext cx="139729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3704855" y="5692140"/>
            <a:ext cx="729985" cy="259947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3695802" y="5562226"/>
                <a:ext cx="3345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5802" y="5562226"/>
                <a:ext cx="33457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900335" y="3552284"/>
            <a:ext cx="529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Input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350880" y="3552284"/>
            <a:ext cx="721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Through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81870" y="5783609"/>
            <a:ext cx="501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Drop</a:t>
            </a:r>
          </a:p>
        </p:txBody>
      </p:sp>
    </p:spTree>
    <p:extLst>
      <p:ext uri="{BB962C8B-B14F-4D97-AF65-F5344CB8AC3E}">
        <p14:creationId xmlns:p14="http://schemas.microsoft.com/office/powerpoint/2010/main" val="43774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finisar.com/sites/default/files/styles/colorbox/public/product-images/ftlx8571d3bcl.jpg?itok=JaIuaT-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1766437"/>
            <a:ext cx="3746038" cy="264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 wavelength / channel optical communication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37" y="1335088"/>
            <a:ext cx="5625176" cy="462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48198" y="4245506"/>
            <a:ext cx="24435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10GB/s transceiver</a:t>
            </a:r>
          </a:p>
          <a:p>
            <a:r>
              <a:rPr lang="en-US" dirty="0"/>
              <a:t>850nm VCSEL</a:t>
            </a:r>
          </a:p>
          <a:p>
            <a:r>
              <a:rPr lang="en-US" dirty="0"/>
              <a:t>Max Range ~300m</a:t>
            </a:r>
          </a:p>
          <a:p>
            <a:endParaRPr lang="en-US" dirty="0"/>
          </a:p>
          <a:p>
            <a:r>
              <a:rPr lang="en-US" dirty="0"/>
              <a:t>Short reach data center </a:t>
            </a:r>
            <a:br>
              <a:rPr lang="en-US" dirty="0"/>
            </a:br>
            <a:r>
              <a:rPr lang="en-US" dirty="0"/>
              <a:t>applications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29800" y="5824602"/>
            <a:ext cx="1553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Finisar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3393" y="5857733"/>
            <a:ext cx="334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T</a:t>
            </a:r>
            <a:r>
              <a:rPr lang="en-US" dirty="0" smtClean="0"/>
              <a:t>ransmitter </a:t>
            </a:r>
            <a:r>
              <a:rPr lang="en-US" u="sng" dirty="0" smtClean="0"/>
              <a:t>O</a:t>
            </a:r>
            <a:r>
              <a:rPr lang="en-US" dirty="0" smtClean="0"/>
              <a:t>ptical </a:t>
            </a:r>
            <a:r>
              <a:rPr lang="en-US" u="sng" dirty="0" smtClean="0"/>
              <a:t>S</a:t>
            </a:r>
            <a:r>
              <a:rPr lang="en-US" dirty="0" smtClean="0"/>
              <a:t>ub-</a:t>
            </a:r>
            <a:r>
              <a:rPr lang="en-US" u="sng" dirty="0" smtClean="0"/>
              <a:t>A</a:t>
            </a:r>
            <a:r>
              <a:rPr lang="en-US" dirty="0" smtClean="0"/>
              <a:t>ssembly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36331" y="5122669"/>
            <a:ext cx="273269" cy="7350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13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7" y="1048230"/>
            <a:ext cx="6278492" cy="4185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Add/Drop ring resonator filter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43" y="4128681"/>
            <a:ext cx="4354745" cy="171606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50949" y="1716334"/>
            <a:ext cx="577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B00"/>
                </a:solidFill>
              </a:rPr>
              <a:t>drop</a:t>
            </a:r>
            <a:endParaRPr lang="en-US" dirty="0">
              <a:solidFill>
                <a:srgbClr val="007B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02419" y="1638075"/>
            <a:ext cx="849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808FF"/>
                </a:solidFill>
              </a:rPr>
              <a:t>through</a:t>
            </a:r>
            <a:endParaRPr lang="en-US" dirty="0">
              <a:solidFill>
                <a:srgbClr val="080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8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Add/Drop ring resonator filter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00" y="1485899"/>
            <a:ext cx="3314700" cy="2378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1664" y="1458269"/>
            <a:ext cx="3473450" cy="2406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110663"/>
            <a:ext cx="529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Input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23820" y="2118901"/>
            <a:ext cx="721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Through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873926"/>
            <a:ext cx="501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Drop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66959" y="2172447"/>
            <a:ext cx="529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Input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22584" y="2188922"/>
            <a:ext cx="721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Through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66959" y="2935710"/>
            <a:ext cx="501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Drop</a:t>
            </a:r>
          </a:p>
        </p:txBody>
      </p:sp>
    </p:spTree>
    <p:extLst>
      <p:ext uri="{BB962C8B-B14F-4D97-AF65-F5344CB8AC3E}">
        <p14:creationId xmlns:p14="http://schemas.microsoft.com/office/powerpoint/2010/main" val="236348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WDM </a:t>
            </a:r>
            <a:r>
              <a:rPr lang="en-US" dirty="0" err="1"/>
              <a:t>demultiplexing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864698" y="1564377"/>
                <a:ext cx="12175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B8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858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85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B0B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B0BFF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B0B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698" y="1564377"/>
                <a:ext cx="1217513" cy="276999"/>
              </a:xfrm>
              <a:prstGeom prst="rect">
                <a:avLst/>
              </a:prstGeom>
              <a:blipFill>
                <a:blip r:embed="rId2"/>
                <a:stretch>
                  <a:fillRect l="-4500" r="-1500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8"/>
          <a:stretch/>
        </p:blipFill>
        <p:spPr>
          <a:xfrm>
            <a:off x="232395" y="2185886"/>
            <a:ext cx="8256448" cy="3052349"/>
          </a:xfrm>
          <a:prstGeom prst="rect">
            <a:avLst/>
          </a:prstGeom>
        </p:spPr>
      </p:pic>
      <p:cxnSp>
        <p:nvCxnSpPr>
          <p:cNvPr id="43" name="Straight Arrow Connector 42"/>
          <p:cNvCxnSpPr/>
          <p:nvPr/>
        </p:nvCxnSpPr>
        <p:spPr>
          <a:xfrm flipH="1">
            <a:off x="7783212" y="1914461"/>
            <a:ext cx="1179813" cy="55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472359" y="2148712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(in)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761212" y="4985467"/>
                <a:ext cx="2751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212" y="4985467"/>
                <a:ext cx="275140" cy="276999"/>
              </a:xfrm>
              <a:prstGeom prst="rect">
                <a:avLst/>
              </a:prstGeom>
              <a:blipFill>
                <a:blip r:embed="rId4"/>
                <a:stretch>
                  <a:fillRect l="-22222" r="-8889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4837707" y="4961236"/>
                <a:ext cx="2804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85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858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85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707" y="4961236"/>
                <a:ext cx="280461" cy="276999"/>
              </a:xfrm>
              <a:prstGeom prst="rect">
                <a:avLst/>
              </a:prstGeom>
              <a:blipFill>
                <a:blip r:embed="rId5"/>
                <a:stretch>
                  <a:fillRect l="-21739" r="-6522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776632" y="5010560"/>
                <a:ext cx="2804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B0B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B0BFF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B0B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632" y="5010560"/>
                <a:ext cx="280461" cy="276999"/>
              </a:xfrm>
              <a:prstGeom prst="rect">
                <a:avLst/>
              </a:prstGeom>
              <a:blipFill>
                <a:blip r:embed="rId6"/>
                <a:stretch>
                  <a:fillRect l="-21739" r="-8696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530636" y="4975267"/>
                <a:ext cx="2804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636" y="4975267"/>
                <a:ext cx="280461" cy="276999"/>
              </a:xfrm>
              <a:prstGeom prst="rect">
                <a:avLst/>
              </a:prstGeom>
              <a:blipFill>
                <a:blip r:embed="rId7"/>
                <a:stretch>
                  <a:fillRect l="-21739" r="-8696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-475983" y="1985088"/>
            <a:ext cx="9467583" cy="16354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625" y="5590377"/>
            <a:ext cx="1044987" cy="29141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Detector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31800" y="5219494"/>
            <a:ext cx="0" cy="3824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150659" y="5620986"/>
            <a:ext cx="1044987" cy="29141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Detector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673153" y="5238544"/>
            <a:ext cx="0" cy="3824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189009" y="5601936"/>
            <a:ext cx="1044987" cy="29141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Detector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711503" y="5219494"/>
            <a:ext cx="0" cy="3824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141634" y="5611461"/>
            <a:ext cx="1044987" cy="29141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Detector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664128" y="5229019"/>
            <a:ext cx="0" cy="3824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61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Comments on ring resonators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065911"/>
            <a:ext cx="7740650" cy="4622103"/>
          </a:xfrm>
        </p:spPr>
        <p:txBody>
          <a:bodyPr/>
          <a:lstStyle/>
          <a:p>
            <a:r>
              <a:rPr lang="en-US" dirty="0"/>
              <a:t>Higher order filters can be constructed by adding several rings in series.</a:t>
            </a:r>
          </a:p>
          <a:p>
            <a:r>
              <a:rPr lang="en-US" dirty="0"/>
              <a:t>Resonant frequency of ring resonator is very sensitive to process variation (variation in effective index) and temperature.</a:t>
            </a:r>
          </a:p>
          <a:p>
            <a:r>
              <a:rPr lang="en-US" dirty="0"/>
              <a:t>Practical ring resonators for use in a real-world environment need integrated temperature control to stabilize and adjust resonance frequency.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67" y="3986327"/>
            <a:ext cx="3523907" cy="2158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6096000"/>
            <a:ext cx="2285991" cy="128587"/>
          </a:xfrm>
          <a:prstGeom prst="rect">
            <a:avLst/>
          </a:prstGeom>
        </p:spPr>
      </p:pic>
      <p:pic>
        <p:nvPicPr>
          <p:cNvPr id="3074" name="Picture 2" descr="http://imagebank.osa.org/getImage.xqy?img=cCF6ekAubGFyZ2Usb2UtMjMtMTYtMjE1MjctZzAwMQ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26341" y="4141809"/>
            <a:ext cx="2559050" cy="187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466874" y="5883887"/>
            <a:ext cx="35654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Optics Express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Vol. 23,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Issue 16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pp. 21527-21540 (2015) </a:t>
            </a:r>
          </a:p>
        </p:txBody>
      </p:sp>
    </p:spTree>
    <p:extLst>
      <p:ext uri="{BB962C8B-B14F-4D97-AF65-F5344CB8AC3E}">
        <p14:creationId xmlns:p14="http://schemas.microsoft.com/office/powerpoint/2010/main" val="34383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Modulation with ring resonators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314450"/>
            <a:ext cx="7740650" cy="4395852"/>
          </a:xfrm>
        </p:spPr>
        <p:txBody>
          <a:bodyPr/>
          <a:lstStyle/>
          <a:p>
            <a:r>
              <a:rPr lang="en-US" dirty="0"/>
              <a:t>Resonance frequency sensitivity to effective index can be exploited for modulation of light</a:t>
            </a:r>
          </a:p>
          <a:p>
            <a:r>
              <a:rPr lang="en-US" dirty="0"/>
              <a:t>The index of refraction of silicon can be modified by injecting (or removing) free carriers by applied bias</a:t>
            </a:r>
          </a:p>
          <a:p>
            <a:endParaRPr lang="en-US" dirty="0"/>
          </a:p>
        </p:txBody>
      </p:sp>
      <p:pic>
        <p:nvPicPr>
          <p:cNvPr id="5" name="Picture 2" descr="Unfortunately we are unable to provide accessible alternative text for this. If you require assistance to access this image, or to obtain a text description, please contact npg@nature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100387"/>
            <a:ext cx="762000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95648" y="5958841"/>
            <a:ext cx="24227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Nature</a:t>
            </a:r>
            <a:r>
              <a:rPr lang="en-US" sz="1200" dirty="0"/>
              <a:t> </a:t>
            </a:r>
            <a:r>
              <a:rPr lang="en-US" sz="1200" b="1" dirty="0"/>
              <a:t>435</a:t>
            </a:r>
            <a:r>
              <a:rPr lang="en-US" sz="1200" dirty="0"/>
              <a:t>, 325-327 (19 May 2005)</a:t>
            </a:r>
          </a:p>
        </p:txBody>
      </p:sp>
    </p:spTree>
    <p:extLst>
      <p:ext uri="{BB962C8B-B14F-4D97-AF65-F5344CB8AC3E}">
        <p14:creationId xmlns:p14="http://schemas.microsoft.com/office/powerpoint/2010/main" val="19913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Modulation with ring resonators</a:t>
            </a:r>
          </a:p>
        </p:txBody>
      </p:sp>
      <p:pic>
        <p:nvPicPr>
          <p:cNvPr id="4102" name="Picture 6" descr="The electro-optic system on a chi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02" y="1495425"/>
            <a:ext cx="805522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609850" y="5914250"/>
            <a:ext cx="307327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Nature</a:t>
            </a:r>
            <a:r>
              <a:rPr kumimoji="0" lang="en-US" altLang="en-US" sz="1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528, 534–538 (24 December 2015)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467350" y="4705349"/>
            <a:ext cx="3505200" cy="18773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week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599" y="1202499"/>
            <a:ext cx="8009759" cy="4622103"/>
          </a:xfrm>
        </p:spPr>
        <p:txBody>
          <a:bodyPr/>
          <a:lstStyle/>
          <a:p>
            <a:r>
              <a:rPr lang="en-US" dirty="0"/>
              <a:t>We will discuss modulation with ring resonators and begin designing a modulator based on change in refractive index of silicon with applied </a:t>
            </a:r>
            <a:r>
              <a:rPr lang="en-US" dirty="0" smtClean="0"/>
              <a:t>bias</a:t>
            </a:r>
            <a:r>
              <a:rPr lang="en-US" dirty="0" smtClean="0"/>
              <a:t>, using </a:t>
            </a:r>
            <a:r>
              <a:rPr lang="en-US" dirty="0" err="1" smtClean="0"/>
              <a:t>Lumerical</a:t>
            </a:r>
            <a:r>
              <a:rPr lang="en-US" dirty="0" smtClean="0"/>
              <a:t> DEVICE.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18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Wavelength division multiplexing (WDM)</a:t>
            </a:r>
          </a:p>
        </p:txBody>
      </p:sp>
      <p:sp>
        <p:nvSpPr>
          <p:cNvPr id="4" name="Rectangle 3"/>
          <p:cNvSpPr/>
          <p:nvPr/>
        </p:nvSpPr>
        <p:spPr>
          <a:xfrm>
            <a:off x="529918" y="2070322"/>
            <a:ext cx="643943" cy="4250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9917" y="2647725"/>
            <a:ext cx="643943" cy="4250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8790" y="4304448"/>
            <a:ext cx="643943" cy="4250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00375" y="3419204"/>
            <a:ext cx="145070" cy="145070"/>
          </a:xfrm>
          <a:prstGeom prst="ellipse">
            <a:avLst/>
          </a:prstGeom>
          <a:solidFill>
            <a:schemeClr val="tx1"/>
          </a:solidFill>
          <a:ln w="285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98227" y="3803426"/>
            <a:ext cx="145070" cy="145070"/>
          </a:xfrm>
          <a:prstGeom prst="ellipse">
            <a:avLst/>
          </a:prstGeom>
          <a:solidFill>
            <a:schemeClr val="tx1"/>
          </a:solidFill>
          <a:ln w="285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4" idx="3"/>
          </p:cNvCxnSpPr>
          <p:nvPr/>
        </p:nvCxnSpPr>
        <p:spPr>
          <a:xfrm flipV="1">
            <a:off x="1173861" y="2282823"/>
            <a:ext cx="1287888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192733" y="2894208"/>
            <a:ext cx="1287888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229929" y="1858852"/>
            <a:ext cx="1416676" cy="312070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172493" y="2878518"/>
            <a:ext cx="530180" cy="53018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2229929" y="2282823"/>
            <a:ext cx="1156952" cy="11363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29929" y="2903195"/>
            <a:ext cx="1156952" cy="5160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259086" y="3419206"/>
            <a:ext cx="1127797" cy="11726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192733" y="4587746"/>
            <a:ext cx="1066353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238516" y="3408698"/>
            <a:ext cx="1148365" cy="4576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2730" y="1821468"/>
            <a:ext cx="3237257" cy="3231160"/>
          </a:xfrm>
          <a:prstGeom prst="rect">
            <a:avLst/>
          </a:prstGeom>
        </p:spPr>
      </p:pic>
      <p:cxnSp>
        <p:nvCxnSpPr>
          <p:cNvPr id="16" name="Straight Connector 15"/>
          <p:cNvCxnSpPr>
            <a:stCxn id="14" idx="1"/>
          </p:cNvCxnSpPr>
          <p:nvPr/>
        </p:nvCxnSpPr>
        <p:spPr>
          <a:xfrm flipV="1">
            <a:off x="2229929" y="3408698"/>
            <a:ext cx="3246946" cy="105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58822" y="2114565"/>
            <a:ext cx="38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Tx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677695" y="2687230"/>
            <a:ext cx="38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Tx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55848" y="4332283"/>
            <a:ext cx="38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Tx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3831053" y="3379608"/>
            <a:ext cx="1340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Optical fiber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66002" y="1886302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66001" y="2509186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tx2"/>
                </a:solidFill>
              </a:rPr>
              <a:t>λ</a:t>
            </a:r>
            <a:r>
              <a:rPr lang="en-US" baseline="-250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60257" y="4222529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00B050"/>
                </a:solidFill>
              </a:rPr>
              <a:t>λ</a:t>
            </a:r>
            <a:r>
              <a:rPr lang="en-US" baseline="-25000" dirty="0">
                <a:solidFill>
                  <a:srgbClr val="00B050"/>
                </a:solidFill>
              </a:rPr>
              <a:t>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2818" y="1888927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92817" y="2511811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accent1"/>
                </a:solidFill>
              </a:rPr>
              <a:t>λ</a:t>
            </a:r>
            <a:r>
              <a:rPr lang="en-US" baseline="-250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87073" y="4225154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00B858"/>
                </a:solidFill>
              </a:rPr>
              <a:t>λ</a:t>
            </a:r>
            <a:r>
              <a:rPr lang="en-US" baseline="-25000" dirty="0">
                <a:solidFill>
                  <a:srgbClr val="00B858"/>
                </a:solidFill>
              </a:rPr>
              <a:t>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13384" y="2061019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Rx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13273" y="2666347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Rx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13273" y="4332283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68628" y="5006434"/>
            <a:ext cx="196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Optical multiplexer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967781" y="4990769"/>
            <a:ext cx="220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Optical </a:t>
            </a:r>
            <a:r>
              <a:rPr lang="en-US" dirty="0" err="1"/>
              <a:t>demultiplexer</a:t>
            </a:r>
            <a:endParaRPr lang="en-US" dirty="0"/>
          </a:p>
        </p:txBody>
      </p:sp>
      <p:sp>
        <p:nvSpPr>
          <p:cNvPr id="36" name="Content Placeholder 36"/>
          <p:cNvSpPr>
            <a:spLocks noGrp="1"/>
          </p:cNvSpPr>
          <p:nvPr>
            <p:ph idx="1"/>
          </p:nvPr>
        </p:nvSpPr>
        <p:spPr>
          <a:xfrm>
            <a:off x="832348" y="5374129"/>
            <a:ext cx="7740650" cy="2378340"/>
          </a:xfrm>
        </p:spPr>
        <p:txBody>
          <a:bodyPr>
            <a:normAutofit/>
          </a:bodyPr>
          <a:lstStyle/>
          <a:p>
            <a:r>
              <a:rPr lang="en-US" dirty="0"/>
              <a:t>Many wavelengths are sent down the same optical fiber</a:t>
            </a:r>
          </a:p>
          <a:p>
            <a:r>
              <a:rPr lang="en-US" dirty="0"/>
              <a:t>Capacity is increased by N </a:t>
            </a:r>
            <a:r>
              <a:rPr lang="en-US" dirty="0" smtClean="0"/>
              <a:t>times, N = # wavelengths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11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Wavelength division multiplexing (WDM)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386840"/>
            <a:ext cx="7740650" cy="4437762"/>
          </a:xfrm>
        </p:spPr>
        <p:txBody>
          <a:bodyPr/>
          <a:lstStyle/>
          <a:p>
            <a:r>
              <a:rPr lang="en-US" dirty="0"/>
              <a:t>The International Telecommunications Union (ITU) has standardized the telecom wavelengths and spacing. The C-band is commonly used for dense WDM (DWDM).</a:t>
            </a:r>
          </a:p>
        </p:txBody>
      </p:sp>
      <p:pic>
        <p:nvPicPr>
          <p:cNvPr id="1026" name="Picture 2" descr="http://image.slidesharecdn.com/991001dwdm-140116012750-phpapp01/95/dwdm-8-638.jpg?cb=13898357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0070" y="2774165"/>
            <a:ext cx="7122842" cy="293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2900" y="5824602"/>
            <a:ext cx="14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Cisco</a:t>
            </a:r>
          </a:p>
        </p:txBody>
      </p:sp>
    </p:spTree>
    <p:extLst>
      <p:ext uri="{BB962C8B-B14F-4D97-AF65-F5344CB8AC3E}">
        <p14:creationId xmlns:p14="http://schemas.microsoft.com/office/powerpoint/2010/main" val="162861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Attenuation and dispersion in silica fibers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925654"/>
            <a:ext cx="7740650" cy="4622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  <a:latin typeface="+mn-lt"/>
                <a:cs typeface="+mn-cs"/>
              </a:rPr>
              <a:t>1300 </a:t>
            </a: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nm is minimum dispersion point</a:t>
            </a:r>
          </a:p>
        </p:txBody>
      </p:sp>
      <p:pic>
        <p:nvPicPr>
          <p:cNvPr id="1026" name="Picture 2" descr="http://photonicswiki.org/images/a/ac/Dispersion_wavelengt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3678"/>
            <a:ext cx="4495544" cy="285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hotonicswiki.org/images/thumb/9/96/Absorption_attenuation.png/400px-Absorption_attenu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428" y="1751506"/>
            <a:ext cx="4537572" cy="42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05859" y="1430252"/>
            <a:ext cx="3859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1550 nm is minimum attenuation point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5993" y="5690507"/>
            <a:ext cx="260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photonicswiki.org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20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Wavelength division multiplexing (WDM)</a:t>
            </a:r>
          </a:p>
        </p:txBody>
      </p:sp>
      <p:sp>
        <p:nvSpPr>
          <p:cNvPr id="4" name="Rectangle 3"/>
          <p:cNvSpPr/>
          <p:nvPr/>
        </p:nvSpPr>
        <p:spPr>
          <a:xfrm>
            <a:off x="529918" y="2070322"/>
            <a:ext cx="643943" cy="4250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9917" y="2647725"/>
            <a:ext cx="643943" cy="4250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8790" y="4304448"/>
            <a:ext cx="643943" cy="4250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00375" y="3419204"/>
            <a:ext cx="145070" cy="145070"/>
          </a:xfrm>
          <a:prstGeom prst="ellipse">
            <a:avLst/>
          </a:prstGeom>
          <a:solidFill>
            <a:schemeClr val="tx1"/>
          </a:solidFill>
          <a:ln w="285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98227" y="3803426"/>
            <a:ext cx="145070" cy="145070"/>
          </a:xfrm>
          <a:prstGeom prst="ellipse">
            <a:avLst/>
          </a:prstGeom>
          <a:solidFill>
            <a:schemeClr val="tx1"/>
          </a:solidFill>
          <a:ln w="285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4" idx="3"/>
          </p:cNvCxnSpPr>
          <p:nvPr/>
        </p:nvCxnSpPr>
        <p:spPr>
          <a:xfrm flipV="1">
            <a:off x="1173861" y="2282823"/>
            <a:ext cx="1287888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192733" y="2894208"/>
            <a:ext cx="1287888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229929" y="1858852"/>
            <a:ext cx="1416676" cy="312070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172493" y="2878518"/>
            <a:ext cx="530180" cy="53018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2229929" y="2282823"/>
            <a:ext cx="1156952" cy="11363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29929" y="2903195"/>
            <a:ext cx="1156952" cy="5160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259086" y="3419206"/>
            <a:ext cx="1127797" cy="11726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192733" y="4587746"/>
            <a:ext cx="1066353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238516" y="3408698"/>
            <a:ext cx="1148365" cy="4576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2730" y="1821468"/>
            <a:ext cx="3237257" cy="3231160"/>
          </a:xfrm>
          <a:prstGeom prst="rect">
            <a:avLst/>
          </a:prstGeom>
        </p:spPr>
      </p:pic>
      <p:cxnSp>
        <p:nvCxnSpPr>
          <p:cNvPr id="16" name="Straight Connector 15"/>
          <p:cNvCxnSpPr>
            <a:stCxn id="14" idx="1"/>
          </p:cNvCxnSpPr>
          <p:nvPr/>
        </p:nvCxnSpPr>
        <p:spPr>
          <a:xfrm flipV="1">
            <a:off x="2229929" y="3408698"/>
            <a:ext cx="3246946" cy="105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58822" y="2114565"/>
            <a:ext cx="38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Tx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677695" y="2687230"/>
            <a:ext cx="38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Tx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55848" y="4332283"/>
            <a:ext cx="38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Tx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3831053" y="3379608"/>
            <a:ext cx="1340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Optical fiber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13384" y="2061019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Rx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13273" y="2666347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Rx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13273" y="4332283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68628" y="5006434"/>
            <a:ext cx="196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Optical multiplexer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967781" y="4990769"/>
            <a:ext cx="220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Optical </a:t>
            </a:r>
            <a:r>
              <a:rPr lang="en-US" dirty="0" err="1"/>
              <a:t>demultiplexer</a:t>
            </a:r>
            <a:endParaRPr lang="en-US" dirty="0"/>
          </a:p>
        </p:txBody>
      </p:sp>
      <p:sp>
        <p:nvSpPr>
          <p:cNvPr id="36" name="Content Placeholder 36"/>
          <p:cNvSpPr>
            <a:spLocks noGrp="1"/>
          </p:cNvSpPr>
          <p:nvPr>
            <p:ph idx="1"/>
          </p:nvPr>
        </p:nvSpPr>
        <p:spPr>
          <a:xfrm>
            <a:off x="2480621" y="5586986"/>
            <a:ext cx="7740650" cy="2378340"/>
          </a:xfrm>
        </p:spPr>
        <p:txBody>
          <a:bodyPr>
            <a:normAutofit/>
          </a:bodyPr>
          <a:lstStyle/>
          <a:p>
            <a:r>
              <a:rPr lang="en-US" dirty="0"/>
              <a:t>What is inside the box?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66002" y="1886302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66001" y="2509186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tx2"/>
                </a:solidFill>
              </a:rPr>
              <a:t>λ</a:t>
            </a:r>
            <a:r>
              <a:rPr lang="en-US" baseline="-250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60257" y="4222529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00B050"/>
                </a:solidFill>
              </a:rPr>
              <a:t>λ</a:t>
            </a:r>
            <a:r>
              <a:rPr lang="en-US" baseline="-25000" dirty="0">
                <a:solidFill>
                  <a:srgbClr val="00B050"/>
                </a:solidFill>
              </a:rPr>
              <a:t>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92818" y="1888927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92817" y="2511811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accent1"/>
                </a:solidFill>
              </a:rPr>
              <a:t>λ</a:t>
            </a:r>
            <a:r>
              <a:rPr lang="en-US" baseline="-250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87073" y="4225154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00B858"/>
                </a:solidFill>
              </a:rPr>
              <a:t>λ</a:t>
            </a:r>
            <a:r>
              <a:rPr lang="en-US" baseline="-25000" dirty="0">
                <a:solidFill>
                  <a:srgbClr val="00B858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82140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photonics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Silicon photonics has emerged recently as a new technology for photonic communication.</a:t>
            </a:r>
          </a:p>
          <a:p>
            <a:r>
              <a:rPr lang="en-US" dirty="0"/>
              <a:t>Pros: </a:t>
            </a:r>
          </a:p>
          <a:p>
            <a:pPr lvl="1"/>
            <a:r>
              <a:rPr lang="en-US" dirty="0"/>
              <a:t>Large index contrast </a:t>
            </a:r>
            <a:r>
              <a:rPr lang="en-US" dirty="0">
                <a:sym typeface="Wingdings" panose="05000000000000000000" pitchFamily="2" charset="2"/>
              </a:rPr>
              <a:t> reduced size of optical components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Leverage existing silicon infrastructure and expertise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Photonics and electronics can coexist (in principle)</a:t>
            </a:r>
          </a:p>
          <a:p>
            <a:r>
              <a:rPr lang="en-US" dirty="0"/>
              <a:t>Cons:</a:t>
            </a:r>
          </a:p>
          <a:p>
            <a:pPr lvl="1"/>
            <a:r>
              <a:rPr lang="en-US" dirty="0"/>
              <a:t>Silicon is a “dark” material</a:t>
            </a:r>
          </a:p>
          <a:p>
            <a:pPr lvl="1"/>
            <a:r>
              <a:rPr lang="en-US" dirty="0"/>
              <a:t>Difficulty in coupling light</a:t>
            </a:r>
          </a:p>
          <a:p>
            <a:pPr lvl="1"/>
            <a:r>
              <a:rPr lang="en-US" dirty="0"/>
              <a:t>Large thermo-optic effect</a:t>
            </a:r>
          </a:p>
        </p:txBody>
      </p:sp>
    </p:spTree>
    <p:extLst>
      <p:ext uri="{BB962C8B-B14F-4D97-AF65-F5344CB8AC3E}">
        <p14:creationId xmlns:p14="http://schemas.microsoft.com/office/powerpoint/2010/main" val="5097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photonics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the next three class periods we will discuss strategies to demodulate and modulate optical signals</a:t>
            </a:r>
          </a:p>
          <a:p>
            <a:r>
              <a:rPr lang="en-US" dirty="0"/>
              <a:t>We will primarily focus on ring resonator based designs although by no means the only way to multiplex or </a:t>
            </a:r>
            <a:r>
              <a:rPr lang="en-US" dirty="0" err="1"/>
              <a:t>demultiplex</a:t>
            </a:r>
            <a:r>
              <a:rPr lang="en-US" dirty="0"/>
              <a:t> light.</a:t>
            </a:r>
          </a:p>
          <a:p>
            <a:r>
              <a:rPr lang="en-US" dirty="0"/>
              <a:t>First, we need to discuss one important passive optical component called the directional coupler.</a:t>
            </a:r>
          </a:p>
        </p:txBody>
      </p:sp>
    </p:spTree>
    <p:extLst>
      <p:ext uri="{BB962C8B-B14F-4D97-AF65-F5344CB8AC3E}">
        <p14:creationId xmlns:p14="http://schemas.microsoft.com/office/powerpoint/2010/main" val="37730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ortuna - Presentation" id="{16EA78F3-643D-40B0-9C71-4168083B53EF}" vid="{87F37F0B-1E96-41F2-BEEC-7B181B475EA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ortuna - Presentation" id="{16EA78F3-643D-40B0-9C71-4168083B53EF}" vid="{785546F2-CA2A-4530-9913-9694447CFDF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53182</TotalTime>
  <Words>1432</Words>
  <Application>Microsoft Office PowerPoint</Application>
  <PresentationFormat>On-screen Show (4:3)</PresentationFormat>
  <Paragraphs>288</Paragraphs>
  <Slides>36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Cambria Math</vt:lpstr>
      <vt:lpstr>Georgia</vt:lpstr>
      <vt:lpstr>Lucida Grande</vt:lpstr>
      <vt:lpstr>Wingdings</vt:lpstr>
      <vt:lpstr>Custom Design</vt:lpstr>
      <vt:lpstr>2_Custom Design</vt:lpstr>
      <vt:lpstr>Today</vt:lpstr>
      <vt:lpstr>Single wavelength / channel optical communication</vt:lpstr>
      <vt:lpstr>Single wavelength / channel optical communication</vt:lpstr>
      <vt:lpstr>Wavelength division multiplexing (WDM)</vt:lpstr>
      <vt:lpstr>Wavelength division multiplexing (WDM)</vt:lpstr>
      <vt:lpstr>Attenuation and dispersion in silica fibers</vt:lpstr>
      <vt:lpstr>Wavelength division multiplexing (WDM)</vt:lpstr>
      <vt:lpstr>Silicon photonics</vt:lpstr>
      <vt:lpstr>Silicon photonics</vt:lpstr>
      <vt:lpstr>Mode coupling between waveguides</vt:lpstr>
      <vt:lpstr>Mode coupling between waveguides</vt:lpstr>
      <vt:lpstr>Mode coupling between waveguides</vt:lpstr>
      <vt:lpstr>Mode coupling between waveguides</vt:lpstr>
      <vt:lpstr>Mode coupling between waveguides</vt:lpstr>
      <vt:lpstr>Mode coupling between waveguides</vt:lpstr>
      <vt:lpstr>Mode coupling between waveguides</vt:lpstr>
      <vt:lpstr>Mode coupling between waveguides</vt:lpstr>
      <vt:lpstr>Mode coupling: Mechanical analogy</vt:lpstr>
      <vt:lpstr>Mode coupling: Mechanical analogy</vt:lpstr>
      <vt:lpstr>Mode coupling: quantum analogy</vt:lpstr>
      <vt:lpstr>Mode coupling: quantum analogy</vt:lpstr>
      <vt:lpstr>Ring resonator</vt:lpstr>
      <vt:lpstr>Ring resonator</vt:lpstr>
      <vt:lpstr>Ring resonator</vt:lpstr>
      <vt:lpstr>Power transmission</vt:lpstr>
      <vt:lpstr>Ring resonator example</vt:lpstr>
      <vt:lpstr>Ring resonator all-pass filter</vt:lpstr>
      <vt:lpstr>Ring resonator all-pass filter</vt:lpstr>
      <vt:lpstr>Add/Drop ring resonator filter</vt:lpstr>
      <vt:lpstr>Add/Drop ring resonator filter</vt:lpstr>
      <vt:lpstr>Add/Drop ring resonator filter</vt:lpstr>
      <vt:lpstr>WDM demultiplexing</vt:lpstr>
      <vt:lpstr>Comments on ring resonators</vt:lpstr>
      <vt:lpstr>Modulation with ring resonators</vt:lpstr>
      <vt:lpstr>Modulation with ring resonators</vt:lpstr>
      <vt:lpstr>Next week</vt:lpstr>
    </vt:vector>
  </TitlesOfParts>
  <Company>UC Berkeley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Laurie Frasier</dc:creator>
  <cp:lastModifiedBy>Kevin Han</cp:lastModifiedBy>
  <cp:revision>1064</cp:revision>
  <cp:lastPrinted>2016-02-08T21:44:09Z</cp:lastPrinted>
  <dcterms:created xsi:type="dcterms:W3CDTF">2013-01-15T19:08:57Z</dcterms:created>
  <dcterms:modified xsi:type="dcterms:W3CDTF">2018-03-21T21:08:54Z</dcterms:modified>
</cp:coreProperties>
</file>